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1" r:id="rId1"/>
  </p:sldMasterIdLst>
  <p:notesMasterIdLst>
    <p:notesMasterId r:id="rId29"/>
  </p:notesMasterIdLst>
  <p:handoutMasterIdLst>
    <p:handoutMasterId r:id="rId30"/>
  </p:handoutMasterIdLst>
  <p:sldIdLst>
    <p:sldId id="318" r:id="rId2"/>
    <p:sldId id="351" r:id="rId3"/>
    <p:sldId id="347" r:id="rId4"/>
    <p:sldId id="352" r:id="rId5"/>
    <p:sldId id="348" r:id="rId6"/>
    <p:sldId id="353" r:id="rId7"/>
    <p:sldId id="349" r:id="rId8"/>
    <p:sldId id="355" r:id="rId9"/>
    <p:sldId id="354" r:id="rId10"/>
    <p:sldId id="356" r:id="rId11"/>
    <p:sldId id="350" r:id="rId12"/>
    <p:sldId id="364" r:id="rId13"/>
    <p:sldId id="358" r:id="rId14"/>
    <p:sldId id="359" r:id="rId15"/>
    <p:sldId id="360" r:id="rId16"/>
    <p:sldId id="361" r:id="rId17"/>
    <p:sldId id="362" r:id="rId18"/>
    <p:sldId id="363" r:id="rId19"/>
    <p:sldId id="365" r:id="rId20"/>
    <p:sldId id="366" r:id="rId21"/>
    <p:sldId id="374" r:id="rId22"/>
    <p:sldId id="368" r:id="rId23"/>
    <p:sldId id="369" r:id="rId24"/>
    <p:sldId id="370" r:id="rId25"/>
    <p:sldId id="375" r:id="rId26"/>
    <p:sldId id="372" r:id="rId27"/>
    <p:sldId id="373" r:id="rId2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99"/>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679" autoAdjust="0"/>
  </p:normalViewPr>
  <p:slideViewPr>
    <p:cSldViewPr>
      <p:cViewPr>
        <p:scale>
          <a:sx n="70" d="100"/>
          <a:sy n="70" d="100"/>
        </p:scale>
        <p:origin x="-1488" y="-216"/>
      </p:cViewPr>
      <p:guideLst>
        <p:guide orient="horz" pos="2160"/>
        <p:guide pos="2880"/>
      </p:guideLst>
    </p:cSldViewPr>
  </p:slideViewPr>
  <p:notesTextViewPr>
    <p:cViewPr>
      <p:scale>
        <a:sx n="3" d="2"/>
        <a:sy n="3" d="2"/>
      </p:scale>
      <p:origin x="0" y="0"/>
    </p:cViewPr>
  </p:notesTextViewPr>
  <p:sorterViewPr>
    <p:cViewPr>
      <p:scale>
        <a:sx n="90" d="100"/>
        <a:sy n="90" d="100"/>
      </p:scale>
      <p:origin x="0" y="259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DD664D82-B100-41B6-8FCD-59200CFF6721}" type="datetimeFigureOut">
              <a:rPr lang="en-US" smtClean="0"/>
              <a:t>1/14/2016</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C4A11CA0-628F-4C12-A922-85D0ADE4C2F6}" type="slidenum">
              <a:rPr lang="en-US" smtClean="0"/>
              <a:t>‹#›</a:t>
            </a:fld>
            <a:endParaRPr lang="en-US"/>
          </a:p>
        </p:txBody>
      </p:sp>
    </p:spTree>
    <p:extLst>
      <p:ext uri="{BB962C8B-B14F-4D97-AF65-F5344CB8AC3E}">
        <p14:creationId xmlns:p14="http://schemas.microsoft.com/office/powerpoint/2010/main" val="4721506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4581A22C-C342-4840-9C1D-43776D7BFCD3}" type="datetimeFigureOut">
              <a:rPr lang="en-US" smtClean="0"/>
              <a:t>1/14/2016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D7628F3A-8070-4DAF-96AB-A05FAB86D35E}" type="slidenum">
              <a:rPr lang="en-US" smtClean="0"/>
              <a:t>‹#›</a:t>
            </a:fld>
            <a:endParaRPr lang="en-US"/>
          </a:p>
        </p:txBody>
      </p:sp>
    </p:spTree>
    <p:extLst>
      <p:ext uri="{BB962C8B-B14F-4D97-AF65-F5344CB8AC3E}">
        <p14:creationId xmlns:p14="http://schemas.microsoft.com/office/powerpoint/2010/main" val="40520243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7628F3A-8070-4DAF-96AB-A05FAB86D35E}" type="slidenum">
              <a:rPr lang="en-US" smtClean="0"/>
              <a:t>1</a:t>
            </a:fld>
            <a:endParaRPr lang="en-US"/>
          </a:p>
        </p:txBody>
      </p:sp>
    </p:spTree>
    <p:extLst>
      <p:ext uri="{BB962C8B-B14F-4D97-AF65-F5344CB8AC3E}">
        <p14:creationId xmlns:p14="http://schemas.microsoft.com/office/powerpoint/2010/main" val="33792510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s-E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s-E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40B56B40-10D1-4747-AA86-1839695772B8}"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32480303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s-E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1A3C8650-00DD-4E91-8A94-F9246EDC2403}"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24196817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s-E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EDD87F4B-F5B2-4A8F-9087-C25FF9E734B6}"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10899190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079753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5516557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191518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458226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rgbClr val="FFFFFF"/>
        </a:solidFill>
        <a:effectLst/>
      </p:bgPr>
    </p:bg>
    <p:spTree>
      <p:nvGrpSpPr>
        <p:cNvPr id="1" name=""/>
        <p:cNvGrpSpPr/>
        <p:nvPr/>
      </p:nvGrpSpPr>
      <p:grpSpPr>
        <a:xfrm>
          <a:off x="0" y="0"/>
          <a:ext cx="0" cy="0"/>
          <a:chOff x="0" y="0"/>
          <a:chExt cx="0" cy="0"/>
        </a:xfrm>
      </p:grpSpPr>
      <p:pic>
        <p:nvPicPr>
          <p:cNvPr id="4" name="Picture 7" descr="READYppt_title_2.jpg"/>
          <p:cNvPicPr>
            <a:picLocks noChangeAspect="1"/>
          </p:cNvPicPr>
          <p:nvPr userDrawn="1"/>
        </p:nvPicPr>
        <p:blipFill>
          <a:blip r:embed="rId2">
            <a:extLst>
              <a:ext uri="{28A0092B-C50C-407E-A947-70E740481C1C}">
                <a14:useLocalDpi xmlns:a14="http://schemas.microsoft.com/office/drawing/2010/main" val="0"/>
              </a:ext>
            </a:extLst>
          </a:blip>
          <a:srcRect r="75462" b="65926"/>
          <a:stretch>
            <a:fillRect/>
          </a:stretch>
        </p:blipFill>
        <p:spPr bwMode="auto">
          <a:xfrm>
            <a:off x="0" y="0"/>
            <a:ext cx="2243138"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241300" y="6305550"/>
            <a:ext cx="6172200" cy="304800"/>
            <a:chOff x="241300" y="6305550"/>
            <a:chExt cx="6172200" cy="304800"/>
          </a:xfrm>
        </p:grpSpPr>
        <p:sp>
          <p:nvSpPr>
            <p:cNvPr id="7" name="Rectangle 9"/>
            <p:cNvSpPr>
              <a:spLocks noChangeArrowheads="1"/>
            </p:cNvSpPr>
            <p:nvPr userDrawn="1"/>
          </p:nvSpPr>
          <p:spPr bwMode="auto">
            <a:xfrm>
              <a:off x="241300" y="6305550"/>
              <a:ext cx="6172200" cy="304800"/>
            </a:xfrm>
            <a:prstGeom prst="rect">
              <a:avLst/>
            </a:prstGeom>
            <a:solidFill>
              <a:schemeClr val="accent1"/>
            </a:solidFill>
            <a:ln>
              <a:noFill/>
            </a:ln>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786281" eaLnBrk="0" fontAlgn="base" hangingPunct="0">
                <a:spcBef>
                  <a:spcPct val="0"/>
                </a:spcBef>
                <a:spcAft>
                  <a:spcPct val="0"/>
                </a:spcAft>
                <a:defRPr/>
              </a:pPr>
              <a:endParaRPr lang="en-US" altLang="en-US" smtClean="0">
                <a:solidFill>
                  <a:srgbClr val="000000"/>
                </a:solidFill>
              </a:endParaRPr>
            </a:p>
          </p:txBody>
        </p:sp>
        <p:pic>
          <p:nvPicPr>
            <p:cNvPr id="8" name="Picture 10" descr="logo_oel.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6550" y="6339416"/>
              <a:ext cx="5791200" cy="16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
        <p:nvSpPr>
          <p:cNvPr id="6" name="Text Placeholder 5"/>
          <p:cNvSpPr>
            <a:spLocks noGrp="1"/>
          </p:cNvSpPr>
          <p:nvPr>
            <p:ph type="body" sz="quarter" idx="10"/>
          </p:nvPr>
        </p:nvSpPr>
        <p:spPr>
          <a:xfrm>
            <a:off x="2286000" y="838200"/>
            <a:ext cx="6400800" cy="1295400"/>
          </a:xfrm>
        </p:spPr>
        <p:txBody>
          <a:bodyPr/>
          <a:lstStyle>
            <a:lvl1pPr marL="0" indent="0">
              <a:buNone/>
              <a:defRPr sz="4400" b="1"/>
            </a:lvl1pPr>
          </a:lstStyle>
          <a:p>
            <a:pPr lvl="0"/>
            <a:r>
              <a:rPr lang="en-US" dirty="0" smtClean="0"/>
              <a:t>Click to edit Master text style</a:t>
            </a:r>
          </a:p>
        </p:txBody>
      </p:sp>
    </p:spTree>
    <p:extLst>
      <p:ext uri="{BB962C8B-B14F-4D97-AF65-F5344CB8AC3E}">
        <p14:creationId xmlns:p14="http://schemas.microsoft.com/office/powerpoint/2010/main" val="13777667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290428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27403155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3_Title Slide">
    <p:bg>
      <p:bgPr>
        <a:solidFill>
          <a:srgbClr val="FFFFFF"/>
        </a:solidFill>
        <a:effectLst/>
      </p:bgPr>
    </p:bg>
    <p:spTree>
      <p:nvGrpSpPr>
        <p:cNvPr id="1" name=""/>
        <p:cNvGrpSpPr/>
        <p:nvPr/>
      </p:nvGrpSpPr>
      <p:grpSpPr>
        <a:xfrm>
          <a:off x="0" y="0"/>
          <a:ext cx="0" cy="0"/>
          <a:chOff x="0" y="0"/>
          <a:chExt cx="0" cy="0"/>
        </a:xfrm>
      </p:grpSpPr>
      <p:pic>
        <p:nvPicPr>
          <p:cNvPr id="4" name="Picture 7" descr="READYppt_title_2.jpg"/>
          <p:cNvPicPr>
            <a:picLocks noChangeAspect="1"/>
          </p:cNvPicPr>
          <p:nvPr userDrawn="1"/>
        </p:nvPicPr>
        <p:blipFill>
          <a:blip r:embed="rId2">
            <a:extLst>
              <a:ext uri="{28A0092B-C50C-407E-A947-70E740481C1C}">
                <a14:useLocalDpi xmlns:a14="http://schemas.microsoft.com/office/drawing/2010/main" val="0"/>
              </a:ext>
            </a:extLst>
          </a:blip>
          <a:srcRect r="75462" b="65926"/>
          <a:stretch>
            <a:fillRect/>
          </a:stretch>
        </p:blipFill>
        <p:spPr bwMode="auto">
          <a:xfrm>
            <a:off x="0" y="0"/>
            <a:ext cx="2243138"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241300" y="6305550"/>
            <a:ext cx="6172200" cy="304800"/>
            <a:chOff x="241300" y="6305550"/>
            <a:chExt cx="6172200" cy="304800"/>
          </a:xfrm>
        </p:grpSpPr>
        <p:sp>
          <p:nvSpPr>
            <p:cNvPr id="7" name="Rectangle 9"/>
            <p:cNvSpPr>
              <a:spLocks noChangeArrowheads="1"/>
            </p:cNvSpPr>
            <p:nvPr userDrawn="1"/>
          </p:nvSpPr>
          <p:spPr bwMode="auto">
            <a:xfrm>
              <a:off x="241300" y="6305550"/>
              <a:ext cx="6172200" cy="304800"/>
            </a:xfrm>
            <a:prstGeom prst="rect">
              <a:avLst/>
            </a:prstGeom>
            <a:solidFill>
              <a:schemeClr val="accent1"/>
            </a:solidFill>
            <a:ln>
              <a:noFill/>
            </a:ln>
            <a:extLst/>
          </p:spPr>
          <p:txBody>
            <a:bodyPr/>
            <a:lstStyle>
              <a:lvl1pPr defTabSz="912813">
                <a:defRPr sz="2400">
                  <a:solidFill>
                    <a:schemeClr val="tx1"/>
                  </a:solidFill>
                  <a:latin typeface="Arial" pitchFamily="34" charset="0"/>
                  <a:ea typeface="ＭＳ Ｐゴシック" pitchFamily="34" charset="-128"/>
                </a:defRPr>
              </a:lvl1pPr>
              <a:lvl2pPr marL="742950" indent="-285750" defTabSz="912813">
                <a:defRPr sz="2400">
                  <a:solidFill>
                    <a:schemeClr val="tx1"/>
                  </a:solidFill>
                  <a:latin typeface="Arial" pitchFamily="34" charset="0"/>
                  <a:ea typeface="ＭＳ Ｐゴシック" pitchFamily="34" charset="-128"/>
                </a:defRPr>
              </a:lvl2pPr>
              <a:lvl3pPr marL="1143000" indent="-228600" defTabSz="912813">
                <a:defRPr sz="2400">
                  <a:solidFill>
                    <a:schemeClr val="tx1"/>
                  </a:solidFill>
                  <a:latin typeface="Arial" pitchFamily="34" charset="0"/>
                  <a:ea typeface="ＭＳ Ｐゴシック" pitchFamily="34" charset="-128"/>
                </a:defRPr>
              </a:lvl3pPr>
              <a:lvl4pPr marL="1600200" indent="-228600" defTabSz="912813">
                <a:defRPr sz="2400">
                  <a:solidFill>
                    <a:schemeClr val="tx1"/>
                  </a:solidFill>
                  <a:latin typeface="Arial" pitchFamily="34" charset="0"/>
                  <a:ea typeface="ＭＳ Ｐゴシック" pitchFamily="34" charset="-128"/>
                </a:defRPr>
              </a:lvl4pPr>
              <a:lvl5pPr marL="2057400" indent="-228600" defTabSz="912813">
                <a:defRPr sz="2400">
                  <a:solidFill>
                    <a:schemeClr val="tx1"/>
                  </a:solidFill>
                  <a:latin typeface="Arial" pitchFamily="34" charset="0"/>
                  <a:ea typeface="ＭＳ Ｐゴシック" pitchFamily="34" charset="-128"/>
                </a:defRPr>
              </a:lvl5pPr>
              <a:lvl6pPr marL="2514600" indent="-228600" defTabSz="912813"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912813"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912813"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912813"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defRPr/>
              </a:pPr>
              <a:endParaRPr lang="en-US" altLang="en-US" smtClean="0">
                <a:solidFill>
                  <a:srgbClr val="000000"/>
                </a:solidFill>
              </a:endParaRPr>
            </a:p>
          </p:txBody>
        </p:sp>
        <p:pic>
          <p:nvPicPr>
            <p:cNvPr id="8" name="Picture 10" descr="logo_oel.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6550" y="6339416"/>
              <a:ext cx="5791200" cy="16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
        <p:nvSpPr>
          <p:cNvPr id="6" name="Text Placeholder 5"/>
          <p:cNvSpPr>
            <a:spLocks noGrp="1"/>
          </p:cNvSpPr>
          <p:nvPr>
            <p:ph type="body" sz="quarter" idx="10"/>
          </p:nvPr>
        </p:nvSpPr>
        <p:spPr>
          <a:xfrm>
            <a:off x="2286000" y="838200"/>
            <a:ext cx="6400800" cy="1295400"/>
          </a:xfrm>
        </p:spPr>
        <p:txBody>
          <a:bodyPr/>
          <a:lstStyle>
            <a:lvl1pPr marL="0" indent="0">
              <a:buNone/>
              <a:defRPr sz="4400" b="1"/>
            </a:lvl1pPr>
          </a:lstStyle>
          <a:p>
            <a:pPr lvl="0"/>
            <a:r>
              <a:rPr lang="en-US" dirty="0" smtClean="0"/>
              <a:t>Click to edit Master text style</a:t>
            </a:r>
          </a:p>
        </p:txBody>
      </p:sp>
    </p:spTree>
    <p:extLst>
      <p:ext uri="{BB962C8B-B14F-4D97-AF65-F5344CB8AC3E}">
        <p14:creationId xmlns:p14="http://schemas.microsoft.com/office/powerpoint/2010/main" val="167204407"/>
      </p:ext>
    </p:extLst>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s-E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D764566-AE95-46F7-8BBE-F9BDDA38FBAC}"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39960989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47864826"/>
      </p:ext>
    </p:extLst>
  </p:cSld>
  <p:clrMapOvr>
    <a:masterClrMapping/>
  </p:clrMapOvr>
  <p:transition spd="slow"/>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4_Title Slide">
    <p:bg>
      <p:bgPr>
        <a:solidFill>
          <a:srgbClr val="FFFFFF"/>
        </a:solidFill>
        <a:effectLst/>
      </p:bgPr>
    </p:bg>
    <p:spTree>
      <p:nvGrpSpPr>
        <p:cNvPr id="1" name=""/>
        <p:cNvGrpSpPr/>
        <p:nvPr/>
      </p:nvGrpSpPr>
      <p:grpSpPr>
        <a:xfrm>
          <a:off x="0" y="0"/>
          <a:ext cx="0" cy="0"/>
          <a:chOff x="0" y="0"/>
          <a:chExt cx="0" cy="0"/>
        </a:xfrm>
      </p:grpSpPr>
      <p:pic>
        <p:nvPicPr>
          <p:cNvPr id="4" name="Picture 7" descr="READYppt_title_2.jpg"/>
          <p:cNvPicPr>
            <a:picLocks noChangeAspect="1"/>
          </p:cNvPicPr>
          <p:nvPr userDrawn="1"/>
        </p:nvPicPr>
        <p:blipFill>
          <a:blip r:embed="rId2">
            <a:extLst>
              <a:ext uri="{28A0092B-C50C-407E-A947-70E740481C1C}">
                <a14:useLocalDpi xmlns:a14="http://schemas.microsoft.com/office/drawing/2010/main" val="0"/>
              </a:ext>
            </a:extLst>
          </a:blip>
          <a:srcRect r="75462" b="65926"/>
          <a:stretch>
            <a:fillRect/>
          </a:stretch>
        </p:blipFill>
        <p:spPr bwMode="auto">
          <a:xfrm>
            <a:off x="0" y="0"/>
            <a:ext cx="2243138"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241300" y="6305550"/>
            <a:ext cx="6172200" cy="304800"/>
            <a:chOff x="241300" y="6305550"/>
            <a:chExt cx="6172200" cy="304800"/>
          </a:xfrm>
        </p:grpSpPr>
        <p:sp>
          <p:nvSpPr>
            <p:cNvPr id="7" name="Rectangle 9"/>
            <p:cNvSpPr>
              <a:spLocks noChangeArrowheads="1"/>
            </p:cNvSpPr>
            <p:nvPr userDrawn="1"/>
          </p:nvSpPr>
          <p:spPr bwMode="auto">
            <a:xfrm>
              <a:off x="241300" y="6305550"/>
              <a:ext cx="6172200" cy="304800"/>
            </a:xfrm>
            <a:prstGeom prst="rect">
              <a:avLst/>
            </a:prstGeom>
            <a:solidFill>
              <a:schemeClr val="accent1"/>
            </a:solidFill>
            <a:ln>
              <a:noFill/>
            </a:ln>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defRPr/>
              </a:pPr>
              <a:endParaRPr lang="en-US" altLang="en-US">
                <a:solidFill>
                  <a:srgbClr val="000000"/>
                </a:solidFill>
              </a:endParaRPr>
            </a:p>
          </p:txBody>
        </p:sp>
        <p:pic>
          <p:nvPicPr>
            <p:cNvPr id="8" name="Picture 10" descr="logo_oel.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6550" y="6339416"/>
              <a:ext cx="5791200" cy="16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
        <p:nvSpPr>
          <p:cNvPr id="6" name="Text Placeholder 5"/>
          <p:cNvSpPr>
            <a:spLocks noGrp="1"/>
          </p:cNvSpPr>
          <p:nvPr>
            <p:ph type="body" sz="quarter" idx="10"/>
          </p:nvPr>
        </p:nvSpPr>
        <p:spPr>
          <a:xfrm>
            <a:off x="2286000" y="838200"/>
            <a:ext cx="6400800" cy="1295400"/>
          </a:xfrm>
        </p:spPr>
        <p:txBody>
          <a:bodyPr/>
          <a:lstStyle>
            <a:lvl1pPr marL="0" indent="0">
              <a:buNone/>
              <a:defRPr sz="4400" b="1"/>
            </a:lvl1pPr>
          </a:lstStyle>
          <a:p>
            <a:pPr lvl="0"/>
            <a:r>
              <a:rPr lang="en-US" dirty="0" smtClean="0"/>
              <a:t>Click to edit Master text style</a:t>
            </a:r>
          </a:p>
        </p:txBody>
      </p:sp>
    </p:spTree>
    <p:extLst>
      <p:ext uri="{BB962C8B-B14F-4D97-AF65-F5344CB8AC3E}">
        <p14:creationId xmlns:p14="http://schemas.microsoft.com/office/powerpoint/2010/main" val="40782859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00770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5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57853808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6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3877267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7_Title Slide">
    <p:bg>
      <p:bgPr>
        <a:solidFill>
          <a:srgbClr val="FFFFFF"/>
        </a:solidFill>
        <a:effectLst/>
      </p:bgPr>
    </p:bg>
    <p:spTree>
      <p:nvGrpSpPr>
        <p:cNvPr id="1" name=""/>
        <p:cNvGrpSpPr/>
        <p:nvPr/>
      </p:nvGrpSpPr>
      <p:grpSpPr>
        <a:xfrm>
          <a:off x="0" y="0"/>
          <a:ext cx="0" cy="0"/>
          <a:chOff x="0" y="0"/>
          <a:chExt cx="0" cy="0"/>
        </a:xfrm>
      </p:grpSpPr>
      <p:pic>
        <p:nvPicPr>
          <p:cNvPr id="4" name="Picture 7" descr="READYppt_title_2.jpg"/>
          <p:cNvPicPr>
            <a:picLocks noChangeAspect="1"/>
          </p:cNvPicPr>
          <p:nvPr userDrawn="1"/>
        </p:nvPicPr>
        <p:blipFill>
          <a:blip r:embed="rId2">
            <a:extLst>
              <a:ext uri="{28A0092B-C50C-407E-A947-70E740481C1C}">
                <a14:useLocalDpi xmlns:a14="http://schemas.microsoft.com/office/drawing/2010/main" val="0"/>
              </a:ext>
            </a:extLst>
          </a:blip>
          <a:srcRect r="75462" b="65926"/>
          <a:stretch>
            <a:fillRect/>
          </a:stretch>
        </p:blipFill>
        <p:spPr bwMode="auto">
          <a:xfrm>
            <a:off x="0" y="0"/>
            <a:ext cx="2243138"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241300" y="6305550"/>
            <a:ext cx="6172200" cy="304800"/>
            <a:chOff x="241300" y="6305550"/>
            <a:chExt cx="6172200" cy="304800"/>
          </a:xfrm>
        </p:grpSpPr>
        <p:sp>
          <p:nvSpPr>
            <p:cNvPr id="7" name="Rectangle 9"/>
            <p:cNvSpPr>
              <a:spLocks noChangeArrowheads="1"/>
            </p:cNvSpPr>
            <p:nvPr userDrawn="1"/>
          </p:nvSpPr>
          <p:spPr bwMode="auto">
            <a:xfrm>
              <a:off x="241300" y="6305550"/>
              <a:ext cx="6172200" cy="304800"/>
            </a:xfrm>
            <a:prstGeom prst="rect">
              <a:avLst/>
            </a:prstGeom>
            <a:solidFill>
              <a:schemeClr val="accent1"/>
            </a:solidFill>
            <a:ln>
              <a:noFill/>
            </a:ln>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defRPr/>
              </a:pPr>
              <a:endParaRPr lang="en-US" altLang="en-US" smtClean="0">
                <a:solidFill>
                  <a:srgbClr val="000000"/>
                </a:solidFill>
              </a:endParaRPr>
            </a:p>
          </p:txBody>
        </p:sp>
        <p:pic>
          <p:nvPicPr>
            <p:cNvPr id="8" name="Picture 10" descr="logo_oel.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6550" y="6339416"/>
              <a:ext cx="5791200" cy="16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
        <p:nvSpPr>
          <p:cNvPr id="6" name="Text Placeholder 5"/>
          <p:cNvSpPr>
            <a:spLocks noGrp="1"/>
          </p:cNvSpPr>
          <p:nvPr>
            <p:ph type="body" sz="quarter" idx="10"/>
          </p:nvPr>
        </p:nvSpPr>
        <p:spPr>
          <a:xfrm>
            <a:off x="2286000" y="838200"/>
            <a:ext cx="6400800" cy="1295400"/>
          </a:xfrm>
        </p:spPr>
        <p:txBody>
          <a:bodyPr/>
          <a:lstStyle>
            <a:lvl1pPr marL="0" indent="0">
              <a:buNone/>
              <a:defRPr sz="4400" b="1"/>
            </a:lvl1pPr>
          </a:lstStyle>
          <a:p>
            <a:pPr lvl="0"/>
            <a:r>
              <a:rPr lang="en-US" dirty="0" smtClean="0"/>
              <a:t>Click to edit Master text style</a:t>
            </a:r>
          </a:p>
        </p:txBody>
      </p:sp>
    </p:spTree>
    <p:extLst>
      <p:ext uri="{BB962C8B-B14F-4D97-AF65-F5344CB8AC3E}">
        <p14:creationId xmlns:p14="http://schemas.microsoft.com/office/powerpoint/2010/main" val="345296583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953648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8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34305791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9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27334065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10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3573757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s-E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s-E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98F172AD-3661-4377-AC3C-C66865DB4C11}"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344125728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11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52162313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12_Title Slide">
    <p:bg>
      <p:bgPr>
        <a:solidFill>
          <a:srgbClr val="FFFFFF"/>
        </a:solidFill>
        <a:effectLst/>
      </p:bgPr>
    </p:bg>
    <p:spTree>
      <p:nvGrpSpPr>
        <p:cNvPr id="1" name=""/>
        <p:cNvGrpSpPr/>
        <p:nvPr/>
      </p:nvGrpSpPr>
      <p:grpSpPr>
        <a:xfrm>
          <a:off x="0" y="0"/>
          <a:ext cx="0" cy="0"/>
          <a:chOff x="0" y="0"/>
          <a:chExt cx="0" cy="0"/>
        </a:xfrm>
      </p:grpSpPr>
      <p:pic>
        <p:nvPicPr>
          <p:cNvPr id="4" name="Picture 7" descr="READYppt_title_2.jpg"/>
          <p:cNvPicPr>
            <a:picLocks noChangeAspect="1"/>
          </p:cNvPicPr>
          <p:nvPr userDrawn="1"/>
        </p:nvPicPr>
        <p:blipFill>
          <a:blip r:embed="rId2">
            <a:extLst>
              <a:ext uri="{28A0092B-C50C-407E-A947-70E740481C1C}">
                <a14:useLocalDpi xmlns:a14="http://schemas.microsoft.com/office/drawing/2010/main" val="0"/>
              </a:ext>
            </a:extLst>
          </a:blip>
          <a:srcRect r="75462" b="65926"/>
          <a:stretch>
            <a:fillRect/>
          </a:stretch>
        </p:blipFill>
        <p:spPr bwMode="auto">
          <a:xfrm>
            <a:off x="0" y="0"/>
            <a:ext cx="2243138"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241300" y="6305550"/>
            <a:ext cx="6172200" cy="304800"/>
            <a:chOff x="241300" y="6305550"/>
            <a:chExt cx="6172200" cy="304800"/>
          </a:xfrm>
        </p:grpSpPr>
        <p:sp>
          <p:nvSpPr>
            <p:cNvPr id="7" name="Rectangle 9"/>
            <p:cNvSpPr>
              <a:spLocks noChangeArrowheads="1"/>
            </p:cNvSpPr>
            <p:nvPr userDrawn="1"/>
          </p:nvSpPr>
          <p:spPr bwMode="auto">
            <a:xfrm>
              <a:off x="241300" y="6305550"/>
              <a:ext cx="6172200" cy="304800"/>
            </a:xfrm>
            <a:prstGeom prst="rect">
              <a:avLst/>
            </a:prstGeom>
            <a:solidFill>
              <a:schemeClr val="accent1"/>
            </a:solidFill>
            <a:ln>
              <a:noFill/>
            </a:ln>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defRPr/>
              </a:pPr>
              <a:endParaRPr lang="en-US" altLang="en-US" smtClean="0">
                <a:solidFill>
                  <a:srgbClr val="000000"/>
                </a:solidFill>
              </a:endParaRPr>
            </a:p>
          </p:txBody>
        </p:sp>
        <p:pic>
          <p:nvPicPr>
            <p:cNvPr id="8" name="Picture 10" descr="logo_oel.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6550" y="6339416"/>
              <a:ext cx="5791200" cy="16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
        <p:nvSpPr>
          <p:cNvPr id="6" name="Text Placeholder 5"/>
          <p:cNvSpPr>
            <a:spLocks noGrp="1"/>
          </p:cNvSpPr>
          <p:nvPr>
            <p:ph type="body" sz="quarter" idx="10"/>
          </p:nvPr>
        </p:nvSpPr>
        <p:spPr>
          <a:xfrm>
            <a:off x="2286000" y="838200"/>
            <a:ext cx="6400800" cy="1295400"/>
          </a:xfrm>
        </p:spPr>
        <p:txBody>
          <a:bodyPr/>
          <a:lstStyle>
            <a:lvl1pPr marL="0" indent="0">
              <a:buNone/>
              <a:defRPr sz="4400" b="1"/>
            </a:lvl1pPr>
          </a:lstStyle>
          <a:p>
            <a:pPr lvl="0"/>
            <a:r>
              <a:rPr lang="en-US" dirty="0" smtClean="0"/>
              <a:t>Click to edit Master text style</a:t>
            </a:r>
          </a:p>
        </p:txBody>
      </p:sp>
    </p:spTree>
    <p:extLst>
      <p:ext uri="{BB962C8B-B14F-4D97-AF65-F5344CB8AC3E}">
        <p14:creationId xmlns:p14="http://schemas.microsoft.com/office/powerpoint/2010/main" val="825170789"/>
      </p:ext>
    </p:extLst>
  </p:cSld>
  <p:clrMapOvr>
    <a:masterClrMapping/>
  </p:clrMapOvr>
  <p:transition spd="slow"/>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59374244"/>
      </p:ext>
    </p:extLst>
  </p:cSld>
  <p:clrMapOvr>
    <a:masterClrMapping/>
  </p:clrMapOvr>
  <p:transition spd="slow"/>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13_Title Slide">
    <p:bg>
      <p:bgPr>
        <a:solidFill>
          <a:srgbClr val="FFFFFF"/>
        </a:solidFill>
        <a:effectLst/>
      </p:bgPr>
    </p:bg>
    <p:spTree>
      <p:nvGrpSpPr>
        <p:cNvPr id="1" name=""/>
        <p:cNvGrpSpPr/>
        <p:nvPr/>
      </p:nvGrpSpPr>
      <p:grpSpPr>
        <a:xfrm>
          <a:off x="0" y="0"/>
          <a:ext cx="0" cy="0"/>
          <a:chOff x="0" y="0"/>
          <a:chExt cx="0" cy="0"/>
        </a:xfrm>
      </p:grpSpPr>
      <p:pic>
        <p:nvPicPr>
          <p:cNvPr id="4" name="Picture 7" descr="READYppt_title_2.jpg"/>
          <p:cNvPicPr>
            <a:picLocks noChangeAspect="1"/>
          </p:cNvPicPr>
          <p:nvPr userDrawn="1"/>
        </p:nvPicPr>
        <p:blipFill>
          <a:blip r:embed="rId2">
            <a:extLst>
              <a:ext uri="{28A0092B-C50C-407E-A947-70E740481C1C}">
                <a14:useLocalDpi xmlns:a14="http://schemas.microsoft.com/office/drawing/2010/main" val="0"/>
              </a:ext>
            </a:extLst>
          </a:blip>
          <a:srcRect r="75462" b="65926"/>
          <a:stretch>
            <a:fillRect/>
          </a:stretch>
        </p:blipFill>
        <p:spPr bwMode="auto">
          <a:xfrm>
            <a:off x="0" y="0"/>
            <a:ext cx="2243138"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241300" y="6305550"/>
            <a:ext cx="6172200" cy="304800"/>
            <a:chOff x="241300" y="6305550"/>
            <a:chExt cx="6172200" cy="304800"/>
          </a:xfrm>
        </p:grpSpPr>
        <p:sp>
          <p:nvSpPr>
            <p:cNvPr id="7" name="Rectangle 9"/>
            <p:cNvSpPr>
              <a:spLocks noChangeArrowheads="1"/>
            </p:cNvSpPr>
            <p:nvPr userDrawn="1"/>
          </p:nvSpPr>
          <p:spPr bwMode="auto">
            <a:xfrm>
              <a:off x="241300" y="6305550"/>
              <a:ext cx="6172200" cy="304800"/>
            </a:xfrm>
            <a:prstGeom prst="rect">
              <a:avLst/>
            </a:prstGeom>
            <a:solidFill>
              <a:schemeClr val="accent1"/>
            </a:solidFill>
            <a:ln>
              <a:noFill/>
            </a:ln>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defRPr/>
              </a:pPr>
              <a:endParaRPr lang="en-US" altLang="en-US" smtClean="0">
                <a:solidFill>
                  <a:prstClr val="black"/>
                </a:solidFill>
              </a:endParaRPr>
            </a:p>
          </p:txBody>
        </p:sp>
        <p:pic>
          <p:nvPicPr>
            <p:cNvPr id="8" name="Picture 10" descr="logo_oel.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6550" y="6339416"/>
              <a:ext cx="5791200" cy="16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
        <p:nvSpPr>
          <p:cNvPr id="6" name="Text Placeholder 5"/>
          <p:cNvSpPr>
            <a:spLocks noGrp="1"/>
          </p:cNvSpPr>
          <p:nvPr>
            <p:ph type="body" sz="quarter" idx="10"/>
          </p:nvPr>
        </p:nvSpPr>
        <p:spPr>
          <a:xfrm>
            <a:off x="2286000" y="838200"/>
            <a:ext cx="6400800" cy="1295400"/>
          </a:xfrm>
        </p:spPr>
        <p:txBody>
          <a:bodyPr/>
          <a:lstStyle>
            <a:lvl1pPr marL="0" indent="0">
              <a:buNone/>
              <a:defRPr sz="4400" b="1"/>
            </a:lvl1pPr>
          </a:lstStyle>
          <a:p>
            <a:pPr lvl="0"/>
            <a:r>
              <a:rPr lang="en-US" dirty="0" smtClean="0"/>
              <a:t>Click to edit Master text style</a:t>
            </a:r>
          </a:p>
        </p:txBody>
      </p:sp>
    </p:spTree>
    <p:extLst>
      <p:ext uri="{BB962C8B-B14F-4D97-AF65-F5344CB8AC3E}">
        <p14:creationId xmlns:p14="http://schemas.microsoft.com/office/powerpoint/2010/main" val="19505439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60169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s-E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s-E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000ACFA7-8D24-4EB9-B093-528414CDA591}"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31826094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s-E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s-E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B5ECD6F6-99DA-40F3-A890-F6B8307E8BB9}"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4107230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s-E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s-E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F3ED3570-2872-4117-ABDE-38A7C731ADA9}"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5052401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s-E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s-E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C5BB5F78-3952-4277-9527-44731B37AE71}"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9057932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s-E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0C6E09D1-6CEA-4D3D-8807-F123BA39D55C}"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790769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s-E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27F71168-1FB3-4737-9245-202EEBFB1F71}"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19611195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36"/>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s-ES" smtClean="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s-ES" smtClean="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6735B215-2B38-4A9E-A9D5-8320E5413448}" type="slidenum">
              <a:rPr lang="es-ES" smtClean="0">
                <a:solidFill>
                  <a:srgbClr val="000000"/>
                </a:solidFill>
              </a:rPr>
              <a:pPr fontAlgn="base">
                <a:spcBef>
                  <a:spcPct val="0"/>
                </a:spcBef>
                <a:spcAft>
                  <a:spcPct val="0"/>
                </a:spcAft>
              </a:pPr>
              <a:t>‹#›</a:t>
            </a:fld>
            <a:endParaRPr lang="es-ES" smtClean="0">
              <a:solidFill>
                <a:srgbClr val="000000"/>
              </a:solidFill>
            </a:endParaRPr>
          </a:p>
        </p:txBody>
      </p:sp>
    </p:spTree>
    <p:extLst>
      <p:ext uri="{BB962C8B-B14F-4D97-AF65-F5344CB8AC3E}">
        <p14:creationId xmlns:p14="http://schemas.microsoft.com/office/powerpoint/2010/main" val="1005655981"/>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660" r:id="rId12"/>
    <p:sldLayoutId id="2147483661" r:id="rId13"/>
    <p:sldLayoutId id="2147483705" r:id="rId14"/>
    <p:sldLayoutId id="2147483706" r:id="rId15"/>
    <p:sldLayoutId id="2147483674" r:id="rId16"/>
    <p:sldLayoutId id="2147483675" r:id="rId17"/>
    <p:sldLayoutId id="2147483676" r:id="rId18"/>
    <p:sldLayoutId id="2147483677" r:id="rId19"/>
    <p:sldLayoutId id="2147483678" r:id="rId20"/>
    <p:sldLayoutId id="2147483679" r:id="rId21"/>
    <p:sldLayoutId id="2147483680" r:id="rId22"/>
    <p:sldLayoutId id="2147483681" r:id="rId23"/>
    <p:sldLayoutId id="2147483682" r:id="rId24"/>
    <p:sldLayoutId id="2147483683" r:id="rId25"/>
    <p:sldLayoutId id="2147483684" r:id="rId26"/>
    <p:sldLayoutId id="2147483685" r:id="rId27"/>
    <p:sldLayoutId id="2147483686" r:id="rId28"/>
    <p:sldLayoutId id="2147483687" r:id="rId29"/>
    <p:sldLayoutId id="2147483688" r:id="rId30"/>
    <p:sldLayoutId id="2147483689" r:id="rId31"/>
    <p:sldLayoutId id="2147483690" r:id="rId32"/>
    <p:sldLayoutId id="2147483691" r:id="rId33"/>
    <p:sldLayoutId id="2147483692" r:id="rId34"/>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198" name="Rectangle 150"/>
          <p:cNvSpPr>
            <a:spLocks noGrp="1" noChangeArrowheads="1"/>
          </p:cNvSpPr>
          <p:nvPr>
            <p:ph type="ctrTitle"/>
          </p:nvPr>
        </p:nvSpPr>
        <p:spPr>
          <a:xfrm>
            <a:off x="0" y="4419600"/>
            <a:ext cx="9144000" cy="2133600"/>
          </a:xfrm>
        </p:spPr>
        <p:txBody>
          <a:bodyPr/>
          <a:lstStyle/>
          <a:p>
            <a:r>
              <a:rPr lang="es-UY" b="1" dirty="0" smtClean="0">
                <a:solidFill>
                  <a:schemeClr val="accent1">
                    <a:lumMod val="50000"/>
                  </a:schemeClr>
                </a:solidFill>
              </a:rPr>
              <a:t>Kindergarten Entry Assessment</a:t>
            </a:r>
            <a:endParaRPr lang="es-ES" b="1" dirty="0">
              <a:solidFill>
                <a:schemeClr val="accent1">
                  <a:lumMod val="50000"/>
                </a:schemeClr>
              </a:solidFill>
            </a:endParaRPr>
          </a:p>
        </p:txBody>
      </p:sp>
      <p:sp>
        <p:nvSpPr>
          <p:cNvPr id="3" name="Rectangle 150"/>
          <p:cNvSpPr txBox="1">
            <a:spLocks noChangeArrowheads="1"/>
          </p:cNvSpPr>
          <p:nvPr/>
        </p:nvSpPr>
        <p:spPr bwMode="auto">
          <a:xfrm>
            <a:off x="304800" y="5638800"/>
            <a:ext cx="83058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a:lstStyle>
          <a:p>
            <a:r>
              <a:rPr lang="es-UY" sz="4000" b="1" dirty="0" err="1" smtClean="0">
                <a:solidFill>
                  <a:schemeClr val="accent1">
                    <a:lumMod val="50000"/>
                  </a:schemeClr>
                </a:solidFill>
              </a:rPr>
              <a:t>Following</a:t>
            </a:r>
            <a:r>
              <a:rPr lang="es-UY" sz="4000" b="1" dirty="0" smtClean="0">
                <a:solidFill>
                  <a:schemeClr val="accent1">
                    <a:lumMod val="50000"/>
                  </a:schemeClr>
                </a:solidFill>
              </a:rPr>
              <a:t> </a:t>
            </a:r>
            <a:r>
              <a:rPr lang="es-UY" sz="4000" b="1" dirty="0" err="1" smtClean="0">
                <a:solidFill>
                  <a:schemeClr val="accent1">
                    <a:lumMod val="50000"/>
                  </a:schemeClr>
                </a:solidFill>
              </a:rPr>
              <a:t>Directions</a:t>
            </a:r>
            <a:r>
              <a:rPr lang="es-UY" sz="4000" b="1" dirty="0" smtClean="0">
                <a:solidFill>
                  <a:schemeClr val="accent1">
                    <a:lumMod val="50000"/>
                  </a:schemeClr>
                </a:solidFill>
              </a:rPr>
              <a:t> </a:t>
            </a:r>
            <a:r>
              <a:rPr lang="es-UY" sz="4000" b="1" dirty="0" err="1" smtClean="0">
                <a:solidFill>
                  <a:schemeClr val="accent1">
                    <a:lumMod val="50000"/>
                  </a:schemeClr>
                </a:solidFill>
              </a:rPr>
              <a:t>Situations</a:t>
            </a:r>
            <a:endParaRPr lang="es-ES" sz="4000" b="1" dirty="0">
              <a:solidFill>
                <a:schemeClr val="accent1">
                  <a:lumMod val="50000"/>
                </a:schemeClr>
              </a:solidFill>
            </a:endParaRPr>
          </a:p>
        </p:txBody>
      </p:sp>
    </p:spTree>
    <p:extLst>
      <p:ext uri="{BB962C8B-B14F-4D97-AF65-F5344CB8AC3E}">
        <p14:creationId xmlns:p14="http://schemas.microsoft.com/office/powerpoint/2010/main" val="38259737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33600"/>
            <a:ext cx="9144000" cy="1143000"/>
          </a:xfrm>
        </p:spPr>
        <p:txBody>
          <a:bodyPr/>
          <a:lstStyle/>
          <a:p>
            <a:r>
              <a:rPr lang="en-US" sz="9600" dirty="0" smtClean="0"/>
              <a:t>Step 1:        </a:t>
            </a:r>
            <a:r>
              <a:rPr lang="en-US" sz="8000" dirty="0" smtClean="0"/>
              <a:t>Read the situation </a:t>
            </a:r>
            <a:endParaRPr lang="en-US" sz="11500" dirty="0"/>
          </a:p>
        </p:txBody>
      </p:sp>
    </p:spTree>
    <p:extLst>
      <p:ext uri="{BB962C8B-B14F-4D97-AF65-F5344CB8AC3E}">
        <p14:creationId xmlns:p14="http://schemas.microsoft.com/office/powerpoint/2010/main" val="8466341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z="4800" dirty="0" smtClean="0">
                <a:solidFill>
                  <a:srgbClr val="FF3399"/>
                </a:solidFill>
              </a:rPr>
              <a:t>Situation #2</a:t>
            </a:r>
            <a:endParaRPr lang="en-US" sz="4800" dirty="0">
              <a:solidFill>
                <a:srgbClr val="FF3399"/>
              </a:solidFill>
            </a:endParaRPr>
          </a:p>
        </p:txBody>
      </p:sp>
      <p:sp>
        <p:nvSpPr>
          <p:cNvPr id="3" name="Content Placeholder 2"/>
          <p:cNvSpPr>
            <a:spLocks noGrp="1"/>
          </p:cNvSpPr>
          <p:nvPr>
            <p:ph idx="1"/>
          </p:nvPr>
        </p:nvSpPr>
        <p:spPr>
          <a:xfrm>
            <a:off x="152400" y="838200"/>
            <a:ext cx="8915400" cy="4983163"/>
          </a:xfrm>
        </p:spPr>
        <p:txBody>
          <a:bodyPr/>
          <a:lstStyle/>
          <a:p>
            <a:pPr marL="0" indent="0">
              <a:spcBef>
                <a:spcPts val="0"/>
              </a:spcBef>
              <a:buNone/>
            </a:pPr>
            <a:r>
              <a:rPr lang="en-US" dirty="0" smtClean="0"/>
              <a:t>	</a:t>
            </a:r>
            <a:r>
              <a:rPr lang="en-US" sz="3100" dirty="0" smtClean="0"/>
              <a:t>During part of a daily routine, the teacher asks small groups of children to follow directions in order to prepare for lunch.  Using prepared visual displays with pictures that depict the step-by-step directions, the teacher points to the display while giving the directions:</a:t>
            </a:r>
          </a:p>
          <a:p>
            <a:pPr marL="0" indent="0">
              <a:spcBef>
                <a:spcPts val="0"/>
              </a:spcBef>
              <a:buNone/>
            </a:pPr>
            <a:r>
              <a:rPr lang="en-US" sz="3100" dirty="0"/>
              <a:t>	</a:t>
            </a:r>
            <a:r>
              <a:rPr lang="en-US" sz="3100" dirty="0" smtClean="0"/>
              <a:t>1.  Place you work materials in the basket.</a:t>
            </a:r>
          </a:p>
          <a:p>
            <a:pPr marL="0" indent="0">
              <a:spcBef>
                <a:spcPts val="0"/>
              </a:spcBef>
              <a:buNone/>
            </a:pPr>
            <a:r>
              <a:rPr lang="en-US" sz="3100" dirty="0"/>
              <a:t>	</a:t>
            </a:r>
            <a:r>
              <a:rPr lang="en-US" sz="3100" dirty="0" smtClean="0"/>
              <a:t>2.  Wash your hands.</a:t>
            </a:r>
          </a:p>
          <a:p>
            <a:pPr marL="0" indent="0">
              <a:spcBef>
                <a:spcPts val="0"/>
              </a:spcBef>
              <a:buNone/>
            </a:pPr>
            <a:r>
              <a:rPr lang="en-US" sz="3100" dirty="0"/>
              <a:t>	</a:t>
            </a:r>
            <a:r>
              <a:rPr lang="en-US" sz="3100" dirty="0" smtClean="0"/>
              <a:t>3.  Line up for lunch.</a:t>
            </a:r>
            <a:endParaRPr lang="en-US" sz="3100" dirty="0"/>
          </a:p>
        </p:txBody>
      </p:sp>
    </p:spTree>
    <p:extLst>
      <p:ext uri="{BB962C8B-B14F-4D97-AF65-F5344CB8AC3E}">
        <p14:creationId xmlns:p14="http://schemas.microsoft.com/office/powerpoint/2010/main" val="19756218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z="4800" dirty="0" smtClean="0">
                <a:solidFill>
                  <a:srgbClr val="FF3399"/>
                </a:solidFill>
              </a:rPr>
              <a:t>Situation #2</a:t>
            </a:r>
            <a:endParaRPr lang="en-US" sz="4800" dirty="0">
              <a:solidFill>
                <a:srgbClr val="FF3399"/>
              </a:solidFill>
            </a:endParaRPr>
          </a:p>
        </p:txBody>
      </p:sp>
      <p:sp>
        <p:nvSpPr>
          <p:cNvPr id="3" name="Content Placeholder 2"/>
          <p:cNvSpPr>
            <a:spLocks noGrp="1"/>
          </p:cNvSpPr>
          <p:nvPr>
            <p:ph idx="1"/>
          </p:nvPr>
        </p:nvSpPr>
        <p:spPr>
          <a:xfrm>
            <a:off x="228600" y="1036637"/>
            <a:ext cx="8915400" cy="4983163"/>
          </a:xfrm>
        </p:spPr>
        <p:txBody>
          <a:bodyPr/>
          <a:lstStyle/>
          <a:p>
            <a:pPr marL="0" indent="0">
              <a:spcBef>
                <a:spcPts val="0"/>
              </a:spcBef>
              <a:buNone/>
            </a:pPr>
            <a:r>
              <a:rPr lang="en-US" dirty="0" smtClean="0"/>
              <a:t>	</a:t>
            </a:r>
            <a:r>
              <a:rPr lang="en-US" sz="3100" dirty="0" smtClean="0"/>
              <a:t>As the children make the transition to lunch, the teacher observes the children, watching to see which children revisit the visual display to help remember the directions, which children quickly complete the three directions without redirection, and which children complete some or part of the directions but need support in completing the full directions.  </a:t>
            </a:r>
            <a:endParaRPr lang="en-US" sz="3100" dirty="0"/>
          </a:p>
        </p:txBody>
      </p:sp>
    </p:spTree>
    <p:extLst>
      <p:ext uri="{BB962C8B-B14F-4D97-AF65-F5344CB8AC3E}">
        <p14:creationId xmlns:p14="http://schemas.microsoft.com/office/powerpoint/2010/main" val="34909876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33600"/>
            <a:ext cx="9144000" cy="1143000"/>
          </a:xfrm>
        </p:spPr>
        <p:txBody>
          <a:bodyPr/>
          <a:lstStyle/>
          <a:p>
            <a:r>
              <a:rPr lang="en-US" sz="9600" dirty="0" smtClean="0"/>
              <a:t>Step 2:        </a:t>
            </a:r>
            <a:r>
              <a:rPr lang="en-US" sz="8000" dirty="0" smtClean="0"/>
              <a:t>Identify helpful and unhelpful probes </a:t>
            </a:r>
            <a:endParaRPr lang="en-US" sz="11500" dirty="0"/>
          </a:p>
        </p:txBody>
      </p:sp>
    </p:spTree>
    <p:extLst>
      <p:ext uri="{BB962C8B-B14F-4D97-AF65-F5344CB8AC3E}">
        <p14:creationId xmlns:p14="http://schemas.microsoft.com/office/powerpoint/2010/main" val="23870624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z="4800" dirty="0" smtClean="0">
                <a:solidFill>
                  <a:srgbClr val="FF3399"/>
                </a:solidFill>
              </a:rPr>
              <a:t>Situation #2</a:t>
            </a:r>
            <a:endParaRPr lang="en-US" sz="4800" dirty="0">
              <a:solidFill>
                <a:srgbClr val="FF3399"/>
              </a:solidFill>
            </a:endParaRPr>
          </a:p>
        </p:txBody>
      </p:sp>
      <p:sp>
        <p:nvSpPr>
          <p:cNvPr id="3" name="Content Placeholder 2"/>
          <p:cNvSpPr>
            <a:spLocks noGrp="1"/>
          </p:cNvSpPr>
          <p:nvPr>
            <p:ph idx="1"/>
          </p:nvPr>
        </p:nvSpPr>
        <p:spPr>
          <a:xfrm>
            <a:off x="152400" y="884237"/>
            <a:ext cx="8839200" cy="5135563"/>
          </a:xfrm>
        </p:spPr>
        <p:txBody>
          <a:bodyPr/>
          <a:lstStyle/>
          <a:p>
            <a:pPr marL="0" indent="0" algn="ctr">
              <a:spcBef>
                <a:spcPts val="0"/>
              </a:spcBef>
              <a:buNone/>
            </a:pPr>
            <a:r>
              <a:rPr lang="en-US" sz="3600" dirty="0" smtClean="0">
                <a:solidFill>
                  <a:srgbClr val="FF3399"/>
                </a:solidFill>
              </a:rPr>
              <a:t>Helpful or Unhelpful?</a:t>
            </a:r>
          </a:p>
          <a:p>
            <a:pPr>
              <a:spcBef>
                <a:spcPts val="0"/>
              </a:spcBef>
              <a:buFont typeface="Wingdings" pitchFamily="2" charset="2"/>
              <a:buChar char="§"/>
            </a:pPr>
            <a:r>
              <a:rPr lang="en-US" sz="2400" dirty="0" smtClean="0"/>
              <a:t>Repeat the three-step directions and point to each visual cue.</a:t>
            </a:r>
          </a:p>
          <a:p>
            <a:pPr>
              <a:spcBef>
                <a:spcPts val="0"/>
              </a:spcBef>
              <a:buFont typeface="Wingdings" pitchFamily="2" charset="2"/>
              <a:buChar char="§"/>
            </a:pPr>
            <a:r>
              <a:rPr lang="en-US" sz="2400" dirty="0" smtClean="0"/>
              <a:t>Ask, “Do you remember what you are supposed to do next?”</a:t>
            </a:r>
          </a:p>
          <a:p>
            <a:pPr>
              <a:spcBef>
                <a:spcPts val="0"/>
              </a:spcBef>
              <a:buFont typeface="Wingdings" pitchFamily="2" charset="2"/>
              <a:buChar char="§"/>
            </a:pPr>
            <a:r>
              <a:rPr lang="en-US" sz="2400" dirty="0"/>
              <a:t>Repeat with a loud voice, “Have you done what I asked you to do?”</a:t>
            </a:r>
          </a:p>
          <a:p>
            <a:pPr>
              <a:spcBef>
                <a:spcPts val="0"/>
              </a:spcBef>
              <a:buFont typeface="Wingdings" pitchFamily="2" charset="2"/>
              <a:buChar char="§"/>
            </a:pPr>
            <a:r>
              <a:rPr lang="en-US" sz="2400" dirty="0" smtClean="0"/>
              <a:t>Create two-step directions such as “Place your work materials in the basket and wash your hands.”</a:t>
            </a:r>
          </a:p>
          <a:p>
            <a:pPr>
              <a:spcBef>
                <a:spcPts val="0"/>
              </a:spcBef>
              <a:buFont typeface="Wingdings" pitchFamily="2" charset="2"/>
              <a:buChar char="§"/>
            </a:pPr>
            <a:r>
              <a:rPr lang="en-US" sz="2400" dirty="0" smtClean="0"/>
              <a:t>Point to each visual and separate the directions into two-step directions such as “Wash your hands and line up for lunch.”</a:t>
            </a:r>
            <a:endParaRPr lang="en-US" sz="2400" dirty="0"/>
          </a:p>
        </p:txBody>
      </p:sp>
    </p:spTree>
    <p:extLst>
      <p:ext uri="{BB962C8B-B14F-4D97-AF65-F5344CB8AC3E}">
        <p14:creationId xmlns:p14="http://schemas.microsoft.com/office/powerpoint/2010/main" val="27391503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33600"/>
            <a:ext cx="9144000" cy="1143000"/>
          </a:xfrm>
        </p:spPr>
        <p:txBody>
          <a:bodyPr/>
          <a:lstStyle/>
          <a:p>
            <a:r>
              <a:rPr lang="en-US" sz="9600" dirty="0" smtClean="0"/>
              <a:t>Step 3:        </a:t>
            </a:r>
            <a:r>
              <a:rPr lang="en-US" sz="8000" dirty="0" smtClean="0"/>
              <a:t>Identify the child’s learning status</a:t>
            </a:r>
            <a:endParaRPr lang="en-US" sz="11500" dirty="0"/>
          </a:p>
        </p:txBody>
      </p:sp>
    </p:spTree>
    <p:extLst>
      <p:ext uri="{BB962C8B-B14F-4D97-AF65-F5344CB8AC3E}">
        <p14:creationId xmlns:p14="http://schemas.microsoft.com/office/powerpoint/2010/main" val="20605728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z="4800" dirty="0" smtClean="0">
                <a:solidFill>
                  <a:srgbClr val="FF3399"/>
                </a:solidFill>
              </a:rPr>
              <a:t>Situation #2</a:t>
            </a:r>
            <a:endParaRPr lang="en-US" sz="4800" dirty="0">
              <a:solidFill>
                <a:srgbClr val="FF3399"/>
              </a:solidFill>
            </a:endParaRPr>
          </a:p>
        </p:txBody>
      </p:sp>
      <p:sp>
        <p:nvSpPr>
          <p:cNvPr id="3" name="Content Placeholder 2"/>
          <p:cNvSpPr>
            <a:spLocks noGrp="1"/>
          </p:cNvSpPr>
          <p:nvPr>
            <p:ph idx="1"/>
          </p:nvPr>
        </p:nvSpPr>
        <p:spPr>
          <a:xfrm>
            <a:off x="304800" y="990600"/>
            <a:ext cx="8534400" cy="4906963"/>
          </a:xfrm>
        </p:spPr>
        <p:txBody>
          <a:bodyPr/>
          <a:lstStyle/>
          <a:p>
            <a:pPr marL="0" indent="0" algn="ctr">
              <a:buNone/>
            </a:pPr>
            <a:r>
              <a:rPr lang="en-US" dirty="0" smtClean="0"/>
              <a:t>While observing, the teacher notices that Meredith comes over and hands her work to the teacher rather than putting it in the basket.  The teacher then points to each visual and provides two-step directions.  “Wash your hands and line up for lunch.”  Meredith then washes her hands and lines up for lunch.</a:t>
            </a:r>
          </a:p>
          <a:p>
            <a:pPr marL="0" indent="0" algn="ctr">
              <a:buNone/>
            </a:pPr>
            <a:r>
              <a:rPr lang="en-US" dirty="0" smtClean="0">
                <a:solidFill>
                  <a:srgbClr val="FF3399"/>
                </a:solidFill>
              </a:rPr>
              <a:t>Identify Meredith’s learning status.</a:t>
            </a:r>
            <a:endParaRPr lang="en-US" dirty="0">
              <a:solidFill>
                <a:srgbClr val="FF3399"/>
              </a:solidFill>
            </a:endParaRPr>
          </a:p>
        </p:txBody>
      </p:sp>
    </p:spTree>
    <p:extLst>
      <p:ext uri="{BB962C8B-B14F-4D97-AF65-F5344CB8AC3E}">
        <p14:creationId xmlns:p14="http://schemas.microsoft.com/office/powerpoint/2010/main" val="26290269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rgbClr val="FF3399"/>
                </a:solidFill>
              </a:rPr>
              <a:t>Situation #2</a:t>
            </a:r>
            <a:endParaRPr lang="en-US" sz="4800" dirty="0">
              <a:solidFill>
                <a:srgbClr val="FF3399"/>
              </a:solidFill>
            </a:endParaRPr>
          </a:p>
        </p:txBody>
      </p:sp>
      <p:sp>
        <p:nvSpPr>
          <p:cNvPr id="3" name="Content Placeholder 2"/>
          <p:cNvSpPr>
            <a:spLocks noGrp="1"/>
          </p:cNvSpPr>
          <p:nvPr>
            <p:ph idx="1"/>
          </p:nvPr>
        </p:nvSpPr>
        <p:spPr>
          <a:xfrm>
            <a:off x="304800" y="1219200"/>
            <a:ext cx="8534400" cy="4906963"/>
          </a:xfrm>
        </p:spPr>
        <p:txBody>
          <a:bodyPr/>
          <a:lstStyle/>
          <a:p>
            <a:pPr marL="0" indent="0" algn="ctr">
              <a:buNone/>
            </a:pPr>
            <a:r>
              <a:rPr lang="en-US" dirty="0" smtClean="0"/>
              <a:t>After providing three-step directions with visual cues, the teacher observes Peter putting his materials in the basket, washing his hands, and getting in line for lunch.</a:t>
            </a:r>
          </a:p>
          <a:p>
            <a:pPr marL="0" indent="0" algn="ctr">
              <a:buNone/>
            </a:pPr>
            <a:endParaRPr lang="en-US" dirty="0" smtClean="0"/>
          </a:p>
          <a:p>
            <a:pPr marL="0" indent="0" algn="ctr">
              <a:buNone/>
            </a:pPr>
            <a:r>
              <a:rPr lang="en-US" dirty="0" smtClean="0">
                <a:solidFill>
                  <a:srgbClr val="FF3399"/>
                </a:solidFill>
              </a:rPr>
              <a:t>Identify Peter’s learning status.</a:t>
            </a:r>
            <a:endParaRPr lang="en-US" dirty="0">
              <a:solidFill>
                <a:srgbClr val="FF3399"/>
              </a:solidFill>
            </a:endParaRPr>
          </a:p>
        </p:txBody>
      </p:sp>
    </p:spTree>
    <p:extLst>
      <p:ext uri="{BB962C8B-B14F-4D97-AF65-F5344CB8AC3E}">
        <p14:creationId xmlns:p14="http://schemas.microsoft.com/office/powerpoint/2010/main" val="1260024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981200"/>
            <a:ext cx="8915400" cy="1143000"/>
          </a:xfrm>
        </p:spPr>
        <p:txBody>
          <a:bodyPr/>
          <a:lstStyle/>
          <a:p>
            <a:r>
              <a:rPr lang="en-US" sz="9600" dirty="0" smtClean="0"/>
              <a:t>Step 4:        </a:t>
            </a:r>
            <a:r>
              <a:rPr lang="en-US" sz="7200" dirty="0" smtClean="0"/>
              <a:t>Describe ways to help the student grow and improve</a:t>
            </a:r>
            <a:endParaRPr lang="en-US" sz="11500" dirty="0"/>
          </a:p>
        </p:txBody>
      </p:sp>
    </p:spTree>
    <p:extLst>
      <p:ext uri="{BB962C8B-B14F-4D97-AF65-F5344CB8AC3E}">
        <p14:creationId xmlns:p14="http://schemas.microsoft.com/office/powerpoint/2010/main" val="1685684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33600"/>
            <a:ext cx="9144000" cy="1143000"/>
          </a:xfrm>
        </p:spPr>
        <p:txBody>
          <a:bodyPr/>
          <a:lstStyle/>
          <a:p>
            <a:r>
              <a:rPr lang="en-US" sz="9600" dirty="0" smtClean="0"/>
              <a:t>Step 1:        </a:t>
            </a:r>
            <a:r>
              <a:rPr lang="en-US" sz="8000" dirty="0" smtClean="0"/>
              <a:t>Read the situation </a:t>
            </a:r>
            <a:endParaRPr lang="en-US" sz="11500" dirty="0"/>
          </a:p>
        </p:txBody>
      </p:sp>
    </p:spTree>
    <p:extLst>
      <p:ext uri="{BB962C8B-B14F-4D97-AF65-F5344CB8AC3E}">
        <p14:creationId xmlns:p14="http://schemas.microsoft.com/office/powerpoint/2010/main" val="18806807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33600"/>
            <a:ext cx="9144000" cy="1143000"/>
          </a:xfrm>
        </p:spPr>
        <p:txBody>
          <a:bodyPr/>
          <a:lstStyle/>
          <a:p>
            <a:r>
              <a:rPr lang="en-US" sz="9600" dirty="0" smtClean="0"/>
              <a:t>Step 1:        </a:t>
            </a:r>
            <a:r>
              <a:rPr lang="en-US" sz="8000" dirty="0" smtClean="0"/>
              <a:t>Read the situation </a:t>
            </a:r>
            <a:endParaRPr lang="en-US" sz="11500" dirty="0"/>
          </a:p>
        </p:txBody>
      </p:sp>
    </p:spTree>
    <p:extLst>
      <p:ext uri="{BB962C8B-B14F-4D97-AF65-F5344CB8AC3E}">
        <p14:creationId xmlns:p14="http://schemas.microsoft.com/office/powerpoint/2010/main" val="27290364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z="4800" dirty="0" smtClean="0">
                <a:solidFill>
                  <a:srgbClr val="92D050"/>
                </a:solidFill>
              </a:rPr>
              <a:t>Situation #3</a:t>
            </a:r>
            <a:endParaRPr lang="en-US" sz="4800" dirty="0">
              <a:solidFill>
                <a:srgbClr val="92D050"/>
              </a:solidFill>
            </a:endParaRPr>
          </a:p>
        </p:txBody>
      </p:sp>
      <p:sp>
        <p:nvSpPr>
          <p:cNvPr id="3" name="Content Placeholder 2"/>
          <p:cNvSpPr>
            <a:spLocks noGrp="1"/>
          </p:cNvSpPr>
          <p:nvPr>
            <p:ph idx="1"/>
          </p:nvPr>
        </p:nvSpPr>
        <p:spPr>
          <a:xfrm>
            <a:off x="152400" y="838200"/>
            <a:ext cx="8915400" cy="4983163"/>
          </a:xfrm>
        </p:spPr>
        <p:txBody>
          <a:bodyPr/>
          <a:lstStyle/>
          <a:p>
            <a:pPr marL="0" indent="0">
              <a:spcBef>
                <a:spcPts val="0"/>
              </a:spcBef>
              <a:buNone/>
            </a:pPr>
            <a:r>
              <a:rPr lang="en-US" dirty="0" smtClean="0"/>
              <a:t>	</a:t>
            </a:r>
            <a:r>
              <a:rPr lang="en-US" sz="2800" dirty="0" smtClean="0"/>
              <a:t>The teacher has been reading different versions of The Three Little Pigs and has made them available for children to browse independently.  Discussions during repeated readings of the story have included such topics as, in which house the children would want to live and which house might be the safest.  The teacher introduces the activity by explaining that they will use different materials to build a house, like the pigs did in the different stories they’ve been reading. </a:t>
            </a:r>
            <a:endParaRPr lang="en-US" sz="2800" dirty="0"/>
          </a:p>
        </p:txBody>
      </p:sp>
    </p:spTree>
    <p:extLst>
      <p:ext uri="{BB962C8B-B14F-4D97-AF65-F5344CB8AC3E}">
        <p14:creationId xmlns:p14="http://schemas.microsoft.com/office/powerpoint/2010/main" val="17665539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z="4800" dirty="0" smtClean="0">
                <a:solidFill>
                  <a:srgbClr val="92D050"/>
                </a:solidFill>
              </a:rPr>
              <a:t>Situation #3</a:t>
            </a:r>
            <a:endParaRPr lang="en-US" sz="4800" dirty="0">
              <a:solidFill>
                <a:srgbClr val="92D050"/>
              </a:solidFill>
            </a:endParaRPr>
          </a:p>
        </p:txBody>
      </p:sp>
      <p:sp>
        <p:nvSpPr>
          <p:cNvPr id="3" name="Content Placeholder 2"/>
          <p:cNvSpPr>
            <a:spLocks noGrp="1"/>
          </p:cNvSpPr>
          <p:nvPr>
            <p:ph idx="1"/>
          </p:nvPr>
        </p:nvSpPr>
        <p:spPr>
          <a:xfrm>
            <a:off x="152400" y="762000"/>
            <a:ext cx="8915400" cy="4983163"/>
          </a:xfrm>
        </p:spPr>
        <p:txBody>
          <a:bodyPr/>
          <a:lstStyle/>
          <a:p>
            <a:pPr marL="0" indent="0">
              <a:spcBef>
                <a:spcPts val="0"/>
              </a:spcBef>
              <a:buNone/>
            </a:pPr>
            <a:r>
              <a:rPr lang="en-US" dirty="0" smtClean="0"/>
              <a:t>	</a:t>
            </a:r>
            <a:r>
              <a:rPr lang="en-US" sz="2200" dirty="0" smtClean="0"/>
              <a:t>The teacher begins by saying, “We are going to be building houses like the three pigs did in the stories we’ve been reading. Here are some of the materials that you can use.”  The teacher holds up some of the choices of materials so that the children can see them. You’ll find these materials on each of our tables. She adds, “You can choose other materials from the classroom or outside if you can think of something else that you might want to use.” The teacher then explains that they will be building their house on a piece of cardboard and that the cardboard is needed so their houses can be moved carefully.  Then, she gives the children two directions:</a:t>
            </a:r>
          </a:p>
          <a:p>
            <a:pPr marL="0" indent="0">
              <a:spcBef>
                <a:spcPts val="0"/>
              </a:spcBef>
              <a:buNone/>
            </a:pPr>
            <a:r>
              <a:rPr lang="en-US" sz="2200" dirty="0"/>
              <a:t>	</a:t>
            </a:r>
            <a:r>
              <a:rPr lang="en-US" sz="2200" dirty="0" smtClean="0"/>
              <a:t>1.  Choose your building materials.</a:t>
            </a:r>
          </a:p>
          <a:p>
            <a:pPr marL="0" indent="0">
              <a:spcBef>
                <a:spcPts val="0"/>
              </a:spcBef>
              <a:buNone/>
            </a:pPr>
            <a:r>
              <a:rPr lang="en-US" sz="2200" dirty="0"/>
              <a:t>	</a:t>
            </a:r>
            <a:r>
              <a:rPr lang="en-US" sz="2200" dirty="0" smtClean="0"/>
              <a:t>2.  Build your house on top of the cardboard.</a:t>
            </a:r>
          </a:p>
          <a:p>
            <a:pPr marL="0" indent="0">
              <a:spcBef>
                <a:spcPts val="0"/>
              </a:spcBef>
              <a:buNone/>
            </a:pPr>
            <a:endParaRPr lang="en-US" sz="2800" dirty="0"/>
          </a:p>
        </p:txBody>
      </p:sp>
    </p:spTree>
    <p:extLst>
      <p:ext uri="{BB962C8B-B14F-4D97-AF65-F5344CB8AC3E}">
        <p14:creationId xmlns:p14="http://schemas.microsoft.com/office/powerpoint/2010/main" val="26031969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33600"/>
            <a:ext cx="9144000" cy="1143000"/>
          </a:xfrm>
        </p:spPr>
        <p:txBody>
          <a:bodyPr/>
          <a:lstStyle/>
          <a:p>
            <a:r>
              <a:rPr lang="en-US" sz="9600" dirty="0" smtClean="0"/>
              <a:t>Step 2:        </a:t>
            </a:r>
            <a:r>
              <a:rPr lang="en-US" sz="8000" dirty="0" smtClean="0"/>
              <a:t>Identify helpful and unhelpful probes </a:t>
            </a:r>
            <a:endParaRPr lang="en-US" sz="11500" dirty="0"/>
          </a:p>
        </p:txBody>
      </p:sp>
    </p:spTree>
    <p:extLst>
      <p:ext uri="{BB962C8B-B14F-4D97-AF65-F5344CB8AC3E}">
        <p14:creationId xmlns:p14="http://schemas.microsoft.com/office/powerpoint/2010/main" val="42173579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z="4800" dirty="0" smtClean="0">
                <a:solidFill>
                  <a:srgbClr val="92D050"/>
                </a:solidFill>
              </a:rPr>
              <a:t>Situation </a:t>
            </a:r>
            <a:r>
              <a:rPr lang="en-US" sz="4800" dirty="0" smtClean="0">
                <a:solidFill>
                  <a:srgbClr val="92D050"/>
                </a:solidFill>
              </a:rPr>
              <a:t>#3</a:t>
            </a:r>
            <a:endParaRPr lang="en-US" sz="4800" dirty="0">
              <a:solidFill>
                <a:srgbClr val="92D050"/>
              </a:solidFill>
            </a:endParaRPr>
          </a:p>
        </p:txBody>
      </p:sp>
      <p:sp>
        <p:nvSpPr>
          <p:cNvPr id="3" name="Content Placeholder 2"/>
          <p:cNvSpPr>
            <a:spLocks noGrp="1"/>
          </p:cNvSpPr>
          <p:nvPr>
            <p:ph idx="1"/>
          </p:nvPr>
        </p:nvSpPr>
        <p:spPr>
          <a:xfrm>
            <a:off x="152400" y="884237"/>
            <a:ext cx="8839200" cy="5135563"/>
          </a:xfrm>
        </p:spPr>
        <p:txBody>
          <a:bodyPr/>
          <a:lstStyle/>
          <a:p>
            <a:pPr marL="0" indent="0" algn="ctr">
              <a:spcBef>
                <a:spcPts val="0"/>
              </a:spcBef>
              <a:buNone/>
            </a:pPr>
            <a:r>
              <a:rPr lang="en-US" sz="3600" dirty="0" smtClean="0">
                <a:solidFill>
                  <a:srgbClr val="92D050"/>
                </a:solidFill>
              </a:rPr>
              <a:t>Helpful or Unhelpful?</a:t>
            </a:r>
          </a:p>
          <a:p>
            <a:pPr>
              <a:spcBef>
                <a:spcPts val="0"/>
              </a:spcBef>
              <a:buFont typeface="Wingdings" pitchFamily="2" charset="2"/>
              <a:buChar char="§"/>
            </a:pPr>
            <a:r>
              <a:rPr lang="en-US" sz="2700" dirty="0" smtClean="0"/>
              <a:t>Repeat the directions.</a:t>
            </a:r>
          </a:p>
          <a:p>
            <a:pPr>
              <a:spcBef>
                <a:spcPts val="0"/>
              </a:spcBef>
              <a:buFont typeface="Wingdings" pitchFamily="2" charset="2"/>
              <a:buChar char="§"/>
            </a:pPr>
            <a:r>
              <a:rPr lang="en-US" sz="2700" dirty="0" smtClean="0"/>
              <a:t>Pointing to the cardboard, “Build your house on top of the cardboard.”</a:t>
            </a:r>
            <a:endParaRPr lang="en-US" sz="2700" dirty="0"/>
          </a:p>
          <a:p>
            <a:pPr>
              <a:spcBef>
                <a:spcPts val="0"/>
              </a:spcBef>
              <a:buFont typeface="Wingdings" pitchFamily="2" charset="2"/>
              <a:buChar char="§"/>
            </a:pPr>
            <a:r>
              <a:rPr lang="en-US" sz="2700" dirty="0" smtClean="0"/>
              <a:t>Say and repeat several times, “Did you get your materials?”</a:t>
            </a:r>
          </a:p>
          <a:p>
            <a:pPr>
              <a:spcBef>
                <a:spcPts val="0"/>
              </a:spcBef>
              <a:buFont typeface="Wingdings" pitchFamily="2" charset="2"/>
              <a:buChar char="§"/>
            </a:pPr>
            <a:r>
              <a:rPr lang="en-US" sz="2700" dirty="0" smtClean="0"/>
              <a:t>Pointing to the materials, “Choose what you need to build your house.”</a:t>
            </a:r>
          </a:p>
          <a:p>
            <a:pPr>
              <a:spcBef>
                <a:spcPts val="0"/>
              </a:spcBef>
              <a:buFont typeface="Wingdings" pitchFamily="2" charset="2"/>
              <a:buChar char="§"/>
            </a:pPr>
            <a:r>
              <a:rPr lang="en-US" sz="2700" dirty="0" smtClean="0"/>
              <a:t>Ask students, “Did you put your house on the cardboard?”</a:t>
            </a:r>
            <a:endParaRPr lang="en-US" sz="2700" dirty="0"/>
          </a:p>
        </p:txBody>
      </p:sp>
    </p:spTree>
    <p:extLst>
      <p:ext uri="{BB962C8B-B14F-4D97-AF65-F5344CB8AC3E}">
        <p14:creationId xmlns:p14="http://schemas.microsoft.com/office/powerpoint/2010/main" val="28569720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33600"/>
            <a:ext cx="9144000" cy="1143000"/>
          </a:xfrm>
        </p:spPr>
        <p:txBody>
          <a:bodyPr/>
          <a:lstStyle/>
          <a:p>
            <a:r>
              <a:rPr lang="en-US" sz="9600" dirty="0" smtClean="0"/>
              <a:t>Step 3:        </a:t>
            </a:r>
            <a:r>
              <a:rPr lang="en-US" sz="8000" dirty="0" smtClean="0"/>
              <a:t>Identify the child’s learning status</a:t>
            </a:r>
            <a:endParaRPr lang="en-US" sz="11500" dirty="0"/>
          </a:p>
        </p:txBody>
      </p:sp>
    </p:spTree>
    <p:extLst>
      <p:ext uri="{BB962C8B-B14F-4D97-AF65-F5344CB8AC3E}">
        <p14:creationId xmlns:p14="http://schemas.microsoft.com/office/powerpoint/2010/main" val="28622811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z="4800" dirty="0" smtClean="0">
                <a:solidFill>
                  <a:srgbClr val="92D050"/>
                </a:solidFill>
              </a:rPr>
              <a:t>Situation #3</a:t>
            </a:r>
            <a:endParaRPr lang="en-US" sz="4800" dirty="0">
              <a:solidFill>
                <a:srgbClr val="92D050"/>
              </a:solidFill>
            </a:endParaRPr>
          </a:p>
        </p:txBody>
      </p:sp>
      <p:sp>
        <p:nvSpPr>
          <p:cNvPr id="3" name="Content Placeholder 2"/>
          <p:cNvSpPr>
            <a:spLocks noGrp="1"/>
          </p:cNvSpPr>
          <p:nvPr>
            <p:ph idx="1"/>
          </p:nvPr>
        </p:nvSpPr>
        <p:spPr>
          <a:xfrm>
            <a:off x="152400" y="960437"/>
            <a:ext cx="8915400" cy="4983163"/>
          </a:xfrm>
        </p:spPr>
        <p:txBody>
          <a:bodyPr/>
          <a:lstStyle/>
          <a:p>
            <a:pPr marL="0" indent="0">
              <a:spcBef>
                <a:spcPts val="0"/>
              </a:spcBef>
              <a:buNone/>
            </a:pPr>
            <a:r>
              <a:rPr lang="en-US" sz="2800" dirty="0" smtClean="0"/>
              <a:t>	</a:t>
            </a:r>
            <a:r>
              <a:rPr lang="en-US" sz="2700" dirty="0" smtClean="0"/>
              <a:t>The teacher observes Danielle choosing a piece of cardboard and then selecting materials to build her house (sugar cubes, blue clay, and yellow yarn).  After Danielle puts all of her selected materials in a pile, she used the materials to build her house on top of the cardboard.</a:t>
            </a:r>
          </a:p>
          <a:p>
            <a:pPr marL="0" indent="0">
              <a:spcBef>
                <a:spcPts val="0"/>
              </a:spcBef>
              <a:buNone/>
            </a:pPr>
            <a:r>
              <a:rPr lang="en-US" sz="2700" dirty="0"/>
              <a:t>	</a:t>
            </a:r>
            <a:r>
              <a:rPr lang="en-US" sz="2700" dirty="0" smtClean="0"/>
              <a:t>While observing Danielle, the teacher notes that Danielle selects her building materials and builds her house on the cardboard as directed.  </a:t>
            </a:r>
          </a:p>
          <a:p>
            <a:pPr marL="0" indent="0" algn="ctr">
              <a:spcBef>
                <a:spcPts val="0"/>
              </a:spcBef>
              <a:buNone/>
            </a:pPr>
            <a:r>
              <a:rPr lang="en-US" dirty="0">
                <a:solidFill>
                  <a:srgbClr val="92D050"/>
                </a:solidFill>
              </a:rPr>
              <a:t>Identify </a:t>
            </a:r>
            <a:r>
              <a:rPr lang="en-US" dirty="0" smtClean="0">
                <a:solidFill>
                  <a:srgbClr val="92D050"/>
                </a:solidFill>
              </a:rPr>
              <a:t>Danielle’s </a:t>
            </a:r>
            <a:r>
              <a:rPr lang="en-US" dirty="0">
                <a:solidFill>
                  <a:srgbClr val="92D050"/>
                </a:solidFill>
              </a:rPr>
              <a:t>learning status.</a:t>
            </a:r>
          </a:p>
          <a:p>
            <a:pPr marL="0" indent="0">
              <a:spcBef>
                <a:spcPts val="0"/>
              </a:spcBef>
              <a:buNone/>
            </a:pPr>
            <a:endParaRPr lang="en-US" sz="2200" dirty="0" smtClean="0"/>
          </a:p>
          <a:p>
            <a:pPr marL="0" indent="0">
              <a:spcBef>
                <a:spcPts val="0"/>
              </a:spcBef>
              <a:buNone/>
            </a:pPr>
            <a:endParaRPr lang="en-US" sz="2800" dirty="0"/>
          </a:p>
        </p:txBody>
      </p:sp>
    </p:spTree>
    <p:extLst>
      <p:ext uri="{BB962C8B-B14F-4D97-AF65-F5344CB8AC3E}">
        <p14:creationId xmlns:p14="http://schemas.microsoft.com/office/powerpoint/2010/main" val="11852064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z="4800" dirty="0" smtClean="0">
                <a:solidFill>
                  <a:srgbClr val="92D050"/>
                </a:solidFill>
              </a:rPr>
              <a:t>Situation #3</a:t>
            </a:r>
            <a:endParaRPr lang="en-US" sz="4800" dirty="0">
              <a:solidFill>
                <a:srgbClr val="92D050"/>
              </a:solidFill>
            </a:endParaRPr>
          </a:p>
        </p:txBody>
      </p:sp>
      <p:sp>
        <p:nvSpPr>
          <p:cNvPr id="3" name="Content Placeholder 2"/>
          <p:cNvSpPr>
            <a:spLocks noGrp="1"/>
          </p:cNvSpPr>
          <p:nvPr>
            <p:ph idx="1"/>
          </p:nvPr>
        </p:nvSpPr>
        <p:spPr>
          <a:xfrm>
            <a:off x="228600" y="914400"/>
            <a:ext cx="8686800" cy="5135563"/>
          </a:xfrm>
        </p:spPr>
        <p:txBody>
          <a:bodyPr/>
          <a:lstStyle/>
          <a:p>
            <a:pPr marL="0" indent="0" algn="ctr">
              <a:buNone/>
            </a:pPr>
            <a:r>
              <a:rPr lang="en-US" sz="2600" dirty="0" smtClean="0"/>
              <a:t>As the children work, the teacher observes Dan. He walks toward one of the tables and then looks back to the teacher with his eyebrows raised. He points to the building materials and asks, “What is that for?”  The teacher then points to the pile of building materials and says, “Choose what you need to build your house.”  Then, the teacher points to the cardboard piece and says, “Build your house on top of the cardboard.” Dan then chooses materials and begins to build his house on the cardboard. </a:t>
            </a:r>
            <a:r>
              <a:rPr lang="en-US" dirty="0" smtClean="0">
                <a:solidFill>
                  <a:srgbClr val="92D050"/>
                </a:solidFill>
              </a:rPr>
              <a:t>Identify Dan’s learning status.</a:t>
            </a:r>
            <a:endParaRPr lang="en-US" dirty="0">
              <a:solidFill>
                <a:srgbClr val="92D050"/>
              </a:solidFill>
            </a:endParaRPr>
          </a:p>
        </p:txBody>
      </p:sp>
    </p:spTree>
    <p:extLst>
      <p:ext uri="{BB962C8B-B14F-4D97-AF65-F5344CB8AC3E}">
        <p14:creationId xmlns:p14="http://schemas.microsoft.com/office/powerpoint/2010/main" val="2658673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981200"/>
            <a:ext cx="8915400" cy="1143000"/>
          </a:xfrm>
        </p:spPr>
        <p:txBody>
          <a:bodyPr/>
          <a:lstStyle/>
          <a:p>
            <a:r>
              <a:rPr lang="en-US" sz="9600" dirty="0" smtClean="0"/>
              <a:t>Step 4:        </a:t>
            </a:r>
            <a:r>
              <a:rPr lang="en-US" sz="7200" dirty="0" smtClean="0"/>
              <a:t>Describe ways to help the student grow and improve</a:t>
            </a:r>
            <a:endParaRPr lang="en-US" sz="11500" dirty="0"/>
          </a:p>
        </p:txBody>
      </p:sp>
    </p:spTree>
    <p:extLst>
      <p:ext uri="{BB962C8B-B14F-4D97-AF65-F5344CB8AC3E}">
        <p14:creationId xmlns:p14="http://schemas.microsoft.com/office/powerpoint/2010/main" val="10155609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z="4800" dirty="0" smtClean="0">
                <a:solidFill>
                  <a:schemeClr val="accent1">
                    <a:lumMod val="50000"/>
                  </a:schemeClr>
                </a:solidFill>
              </a:rPr>
              <a:t>Situation #1</a:t>
            </a:r>
            <a:endParaRPr lang="en-US" sz="4800" dirty="0">
              <a:solidFill>
                <a:schemeClr val="accent1">
                  <a:lumMod val="50000"/>
                </a:schemeClr>
              </a:solidFill>
            </a:endParaRPr>
          </a:p>
        </p:txBody>
      </p:sp>
      <p:sp>
        <p:nvSpPr>
          <p:cNvPr id="3" name="Content Placeholder 2"/>
          <p:cNvSpPr>
            <a:spLocks noGrp="1"/>
          </p:cNvSpPr>
          <p:nvPr>
            <p:ph idx="1"/>
          </p:nvPr>
        </p:nvSpPr>
        <p:spPr>
          <a:xfrm>
            <a:off x="152400" y="914400"/>
            <a:ext cx="8763000" cy="4678363"/>
          </a:xfrm>
        </p:spPr>
        <p:txBody>
          <a:bodyPr/>
          <a:lstStyle/>
          <a:p>
            <a:pPr marL="0" indent="0">
              <a:buNone/>
            </a:pPr>
            <a:r>
              <a:rPr lang="en-US" sz="2400" dirty="0" smtClean="0"/>
              <a:t>	During part of a daily routine, the teacher asks children to follow a one-step direction in order to prepare for book reading with a partner.  The teacher has previously assigned partners and asks children to meet with their partners to begin the book sharing activity.  The teacher says, “Please sit next to your book reading partner.”</a:t>
            </a:r>
          </a:p>
          <a:p>
            <a:pPr marL="0" indent="0">
              <a:buNone/>
            </a:pPr>
            <a:r>
              <a:rPr lang="en-US" sz="2400" dirty="0" smtClean="0"/>
              <a:t>	As the children transition to meeting with their partners, the teacher observes the children, watching to see which children remember the direction, which children quickly complete the direction without redirection, and which children need support in completing the direction.</a:t>
            </a:r>
            <a:endParaRPr lang="en-US" sz="2400" dirty="0"/>
          </a:p>
        </p:txBody>
      </p:sp>
    </p:spTree>
    <p:extLst>
      <p:ext uri="{BB962C8B-B14F-4D97-AF65-F5344CB8AC3E}">
        <p14:creationId xmlns:p14="http://schemas.microsoft.com/office/powerpoint/2010/main" val="27378634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33600"/>
            <a:ext cx="9144000" cy="1143000"/>
          </a:xfrm>
        </p:spPr>
        <p:txBody>
          <a:bodyPr/>
          <a:lstStyle/>
          <a:p>
            <a:r>
              <a:rPr lang="en-US" sz="9600" dirty="0" smtClean="0"/>
              <a:t>Step 2:        </a:t>
            </a:r>
            <a:r>
              <a:rPr lang="en-US" sz="8000" dirty="0" smtClean="0"/>
              <a:t>Identify helpful and unhelpful probes </a:t>
            </a:r>
            <a:endParaRPr lang="en-US" sz="11500" dirty="0"/>
          </a:p>
        </p:txBody>
      </p:sp>
    </p:spTree>
    <p:extLst>
      <p:ext uri="{BB962C8B-B14F-4D97-AF65-F5344CB8AC3E}">
        <p14:creationId xmlns:p14="http://schemas.microsoft.com/office/powerpoint/2010/main" val="30990422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z="4800" dirty="0" smtClean="0">
                <a:solidFill>
                  <a:schemeClr val="accent1">
                    <a:lumMod val="50000"/>
                  </a:schemeClr>
                </a:solidFill>
              </a:rPr>
              <a:t>Situation #1</a:t>
            </a:r>
            <a:endParaRPr lang="en-US" sz="4800" dirty="0">
              <a:solidFill>
                <a:schemeClr val="accent1">
                  <a:lumMod val="50000"/>
                </a:schemeClr>
              </a:solidFill>
            </a:endParaRPr>
          </a:p>
        </p:txBody>
      </p:sp>
      <p:sp>
        <p:nvSpPr>
          <p:cNvPr id="3" name="Content Placeholder 2"/>
          <p:cNvSpPr>
            <a:spLocks noGrp="1"/>
          </p:cNvSpPr>
          <p:nvPr>
            <p:ph idx="1"/>
          </p:nvPr>
        </p:nvSpPr>
        <p:spPr>
          <a:xfrm>
            <a:off x="152400" y="884237"/>
            <a:ext cx="8839200" cy="5135563"/>
          </a:xfrm>
        </p:spPr>
        <p:txBody>
          <a:bodyPr/>
          <a:lstStyle/>
          <a:p>
            <a:pPr marL="0" indent="0" algn="ctr">
              <a:spcBef>
                <a:spcPts val="0"/>
              </a:spcBef>
              <a:buNone/>
            </a:pPr>
            <a:r>
              <a:rPr lang="en-US" sz="3600" dirty="0" smtClean="0">
                <a:solidFill>
                  <a:schemeClr val="accent1">
                    <a:lumMod val="50000"/>
                  </a:schemeClr>
                </a:solidFill>
              </a:rPr>
              <a:t>Helpful or Unhelpful?</a:t>
            </a:r>
          </a:p>
          <a:p>
            <a:pPr>
              <a:spcBef>
                <a:spcPts val="0"/>
              </a:spcBef>
              <a:buFont typeface="Wingdings" pitchFamily="2" charset="2"/>
              <a:buChar char="§"/>
            </a:pPr>
            <a:r>
              <a:rPr lang="en-US" sz="2800" dirty="0" smtClean="0"/>
              <a:t>Ask various students, “Do you remember what you are supposed to do?”</a:t>
            </a:r>
          </a:p>
          <a:p>
            <a:pPr>
              <a:spcBef>
                <a:spcPts val="0"/>
              </a:spcBef>
              <a:buFont typeface="Wingdings" pitchFamily="2" charset="2"/>
              <a:buChar char="§"/>
            </a:pPr>
            <a:r>
              <a:rPr lang="en-US" sz="2800" dirty="0" smtClean="0"/>
              <a:t>Repeat the direction, “Sit next to your book reading partner.”</a:t>
            </a:r>
          </a:p>
          <a:p>
            <a:pPr>
              <a:spcBef>
                <a:spcPts val="0"/>
              </a:spcBef>
              <a:buFont typeface="Wingdings" pitchFamily="2" charset="2"/>
              <a:buChar char="§"/>
            </a:pPr>
            <a:r>
              <a:rPr lang="en-US" sz="2800" dirty="0" smtClean="0"/>
              <a:t>Ask and repeat, “Have you done what I asked you to do?”</a:t>
            </a:r>
          </a:p>
          <a:p>
            <a:pPr>
              <a:spcBef>
                <a:spcPts val="0"/>
              </a:spcBef>
              <a:buFont typeface="Wingdings" pitchFamily="2" charset="2"/>
              <a:buChar char="§"/>
            </a:pPr>
            <a:r>
              <a:rPr lang="en-US" sz="2800" dirty="0" smtClean="0"/>
              <a:t>Repeat the direction.  Point to a visual cue or picture as you say, “Sit next to your book reading partner.”</a:t>
            </a:r>
            <a:endParaRPr lang="en-US" sz="2800" dirty="0"/>
          </a:p>
        </p:txBody>
      </p:sp>
    </p:spTree>
    <p:extLst>
      <p:ext uri="{BB962C8B-B14F-4D97-AF65-F5344CB8AC3E}">
        <p14:creationId xmlns:p14="http://schemas.microsoft.com/office/powerpoint/2010/main" val="7463831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33600"/>
            <a:ext cx="9144000" cy="1143000"/>
          </a:xfrm>
        </p:spPr>
        <p:txBody>
          <a:bodyPr/>
          <a:lstStyle/>
          <a:p>
            <a:r>
              <a:rPr lang="en-US" sz="9600" dirty="0" smtClean="0"/>
              <a:t>Step 3:        </a:t>
            </a:r>
            <a:r>
              <a:rPr lang="en-US" sz="8000" dirty="0" smtClean="0"/>
              <a:t>Identify the child’s learning status</a:t>
            </a:r>
            <a:endParaRPr lang="en-US" sz="11500" dirty="0"/>
          </a:p>
        </p:txBody>
      </p:sp>
    </p:spTree>
    <p:extLst>
      <p:ext uri="{BB962C8B-B14F-4D97-AF65-F5344CB8AC3E}">
        <p14:creationId xmlns:p14="http://schemas.microsoft.com/office/powerpoint/2010/main" val="30990422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chemeClr val="accent1">
                    <a:lumMod val="50000"/>
                  </a:schemeClr>
                </a:solidFill>
              </a:rPr>
              <a:t>Situation #1</a:t>
            </a:r>
            <a:endParaRPr lang="en-US" sz="4800" dirty="0">
              <a:solidFill>
                <a:schemeClr val="accent1">
                  <a:lumMod val="50000"/>
                </a:schemeClr>
              </a:solidFill>
            </a:endParaRPr>
          </a:p>
        </p:txBody>
      </p:sp>
      <p:sp>
        <p:nvSpPr>
          <p:cNvPr id="3" name="Content Placeholder 2"/>
          <p:cNvSpPr>
            <a:spLocks noGrp="1"/>
          </p:cNvSpPr>
          <p:nvPr>
            <p:ph idx="1"/>
          </p:nvPr>
        </p:nvSpPr>
        <p:spPr>
          <a:xfrm>
            <a:off x="304800" y="1219200"/>
            <a:ext cx="8534400" cy="4906963"/>
          </a:xfrm>
        </p:spPr>
        <p:txBody>
          <a:bodyPr/>
          <a:lstStyle/>
          <a:p>
            <a:pPr marL="0" indent="0" algn="ctr">
              <a:buNone/>
            </a:pPr>
            <a:r>
              <a:rPr lang="en-US" dirty="0" smtClean="0"/>
              <a:t>While observing, the teacher notices that Mia remains in her location rather than joining her partner.  The teacher then points to the visual and provides the one-step direction, “Sit next to your book reading partner.”  Mia then sits next to her partner.</a:t>
            </a:r>
          </a:p>
          <a:p>
            <a:pPr marL="0" indent="0" algn="ctr">
              <a:buNone/>
            </a:pPr>
            <a:r>
              <a:rPr lang="en-US" dirty="0" smtClean="0">
                <a:solidFill>
                  <a:schemeClr val="accent1">
                    <a:lumMod val="50000"/>
                  </a:schemeClr>
                </a:solidFill>
              </a:rPr>
              <a:t>Identify Mia’s learning status.</a:t>
            </a:r>
            <a:endParaRPr lang="en-US" dirty="0">
              <a:solidFill>
                <a:schemeClr val="accent1">
                  <a:lumMod val="50000"/>
                </a:schemeClr>
              </a:solidFill>
            </a:endParaRPr>
          </a:p>
        </p:txBody>
      </p:sp>
    </p:spTree>
    <p:extLst>
      <p:ext uri="{BB962C8B-B14F-4D97-AF65-F5344CB8AC3E}">
        <p14:creationId xmlns:p14="http://schemas.microsoft.com/office/powerpoint/2010/main" val="4069682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chemeClr val="accent1">
                    <a:lumMod val="50000"/>
                  </a:schemeClr>
                </a:solidFill>
              </a:rPr>
              <a:t>Situation #1</a:t>
            </a:r>
            <a:endParaRPr lang="en-US" sz="4800" dirty="0">
              <a:solidFill>
                <a:schemeClr val="accent1">
                  <a:lumMod val="50000"/>
                </a:schemeClr>
              </a:solidFill>
            </a:endParaRPr>
          </a:p>
        </p:txBody>
      </p:sp>
      <p:sp>
        <p:nvSpPr>
          <p:cNvPr id="3" name="Content Placeholder 2"/>
          <p:cNvSpPr>
            <a:spLocks noGrp="1"/>
          </p:cNvSpPr>
          <p:nvPr>
            <p:ph idx="1"/>
          </p:nvPr>
        </p:nvSpPr>
        <p:spPr>
          <a:xfrm>
            <a:off x="304800" y="1219200"/>
            <a:ext cx="8534400" cy="4906963"/>
          </a:xfrm>
        </p:spPr>
        <p:txBody>
          <a:bodyPr/>
          <a:lstStyle/>
          <a:p>
            <a:pPr marL="0" indent="0" algn="ctr">
              <a:buNone/>
            </a:pPr>
            <a:r>
              <a:rPr lang="en-US" dirty="0" smtClean="0"/>
              <a:t>After providing the direction, the teacher observes both Pablo and Paula (partners) sit next to each other.</a:t>
            </a:r>
          </a:p>
          <a:p>
            <a:pPr marL="0" indent="0" algn="ctr">
              <a:buNone/>
            </a:pPr>
            <a:endParaRPr lang="en-US" dirty="0" smtClean="0"/>
          </a:p>
          <a:p>
            <a:pPr marL="0" indent="0" algn="ctr">
              <a:buNone/>
            </a:pPr>
            <a:r>
              <a:rPr lang="en-US" dirty="0" smtClean="0">
                <a:solidFill>
                  <a:schemeClr val="accent1">
                    <a:lumMod val="50000"/>
                  </a:schemeClr>
                </a:solidFill>
              </a:rPr>
              <a:t>Identify Pablo and Paula’s learning status.</a:t>
            </a:r>
            <a:endParaRPr lang="en-US" dirty="0">
              <a:solidFill>
                <a:schemeClr val="accent1">
                  <a:lumMod val="50000"/>
                </a:schemeClr>
              </a:solidFill>
            </a:endParaRPr>
          </a:p>
        </p:txBody>
      </p:sp>
    </p:spTree>
    <p:extLst>
      <p:ext uri="{BB962C8B-B14F-4D97-AF65-F5344CB8AC3E}">
        <p14:creationId xmlns:p14="http://schemas.microsoft.com/office/powerpoint/2010/main" val="1853534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981200"/>
            <a:ext cx="8915400" cy="1143000"/>
          </a:xfrm>
        </p:spPr>
        <p:txBody>
          <a:bodyPr/>
          <a:lstStyle/>
          <a:p>
            <a:r>
              <a:rPr lang="en-US" sz="9600" dirty="0" smtClean="0"/>
              <a:t>Step 4:        </a:t>
            </a:r>
            <a:r>
              <a:rPr lang="en-US" sz="7200" dirty="0" smtClean="0"/>
              <a:t>Describe ways to help the student grow and improve</a:t>
            </a:r>
            <a:endParaRPr lang="en-US" sz="11500" dirty="0"/>
          </a:p>
        </p:txBody>
      </p:sp>
    </p:spTree>
    <p:extLst>
      <p:ext uri="{BB962C8B-B14F-4D97-AF65-F5344CB8AC3E}">
        <p14:creationId xmlns:p14="http://schemas.microsoft.com/office/powerpoint/2010/main" val="3099042251"/>
      </p:ext>
    </p:extLst>
  </p:cSld>
  <p:clrMapOvr>
    <a:masterClrMapping/>
  </p:clrMapOvr>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4080</TotalTime>
  <Words>660</Words>
  <Application>Microsoft Office PowerPoint</Application>
  <PresentationFormat>On-screen Show (4:3)</PresentationFormat>
  <Paragraphs>71</Paragraphs>
  <Slides>27</Slides>
  <Notes>1</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Diseño predeterminado</vt:lpstr>
      <vt:lpstr>Kindergarten Entry Assessment</vt:lpstr>
      <vt:lpstr>Step 1:        Read the situation </vt:lpstr>
      <vt:lpstr>Situation #1</vt:lpstr>
      <vt:lpstr>Step 2:        Identify helpful and unhelpful probes </vt:lpstr>
      <vt:lpstr>Situation #1</vt:lpstr>
      <vt:lpstr>Step 3:        Identify the child’s learning status</vt:lpstr>
      <vt:lpstr>Situation #1</vt:lpstr>
      <vt:lpstr>Situation #1</vt:lpstr>
      <vt:lpstr>Step 4:        Describe ways to help the student grow and improve</vt:lpstr>
      <vt:lpstr>Step 1:        Read the situation </vt:lpstr>
      <vt:lpstr>Situation #2</vt:lpstr>
      <vt:lpstr>Situation #2</vt:lpstr>
      <vt:lpstr>Step 2:        Identify helpful and unhelpful probes </vt:lpstr>
      <vt:lpstr>Situation #2</vt:lpstr>
      <vt:lpstr>Step 3:        Identify the child’s learning status</vt:lpstr>
      <vt:lpstr>Situation #2</vt:lpstr>
      <vt:lpstr>Situation #2</vt:lpstr>
      <vt:lpstr>Step 4:        Describe ways to help the student grow and improve</vt:lpstr>
      <vt:lpstr>Step 1:        Read the situation </vt:lpstr>
      <vt:lpstr>Situation #3</vt:lpstr>
      <vt:lpstr>Situation #3</vt:lpstr>
      <vt:lpstr>Step 2:        Identify helpful and unhelpful probes </vt:lpstr>
      <vt:lpstr>Situation #3</vt:lpstr>
      <vt:lpstr>Step 3:        Identify the child’s learning status</vt:lpstr>
      <vt:lpstr>Situation #3</vt:lpstr>
      <vt:lpstr>Situation #3</vt:lpstr>
      <vt:lpstr>Step 4:        Describe ways to help the student grow and improve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What’s the Vision?</dc:title>
  <dc:creator>Scrinzi</dc:creator>
  <cp:lastModifiedBy>Floyd, Ana</cp:lastModifiedBy>
  <cp:revision>113</cp:revision>
  <cp:lastPrinted>2016-01-06T20:52:46Z</cp:lastPrinted>
  <dcterms:created xsi:type="dcterms:W3CDTF">2014-12-02T00:13:48Z</dcterms:created>
  <dcterms:modified xsi:type="dcterms:W3CDTF">2016-01-14T16:51:47Z</dcterms:modified>
</cp:coreProperties>
</file>